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59" r:id="rId6"/>
    <p:sldId id="262" r:id="rId7"/>
    <p:sldId id="263" r:id="rId8"/>
    <p:sldId id="260" r:id="rId9"/>
    <p:sldId id="267" r:id="rId10"/>
    <p:sldId id="268" r:id="rId11"/>
    <p:sldId id="261" r:id="rId12"/>
    <p:sldId id="266" r:id="rId1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675" autoAdjust="0"/>
  </p:normalViewPr>
  <p:slideViewPr>
    <p:cSldViewPr>
      <p:cViewPr>
        <p:scale>
          <a:sx n="96" d="100"/>
          <a:sy n="96" d="100"/>
        </p:scale>
        <p:origin x="-2280" y="-16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75BD4B-0E27-449F-84DF-CC5DE39F2C6E}" type="datetimeFigureOut">
              <a:rPr lang="en-US" smtClean="0"/>
              <a:t>3/30/17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C63165A-8226-48CC-87C0-20C79E860F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BD4B-0E27-449F-84DF-CC5DE39F2C6E}" type="datetimeFigureOut">
              <a:rPr lang="en-US" smtClean="0"/>
              <a:t>3/30/17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65A-8226-48CC-87C0-20C79E860FA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BD4B-0E27-449F-84DF-CC5DE39F2C6E}" type="datetimeFigureOut">
              <a:rPr lang="en-US" smtClean="0"/>
              <a:t>3/30/17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65A-8226-48CC-87C0-20C79E860FA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BD4B-0E27-449F-84DF-CC5DE39F2C6E}" type="datetimeFigureOut">
              <a:rPr lang="en-US" smtClean="0"/>
              <a:t>3/30/17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65A-8226-48CC-87C0-20C79E860FA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BD4B-0E27-449F-84DF-CC5DE39F2C6E}" type="datetimeFigureOut">
              <a:rPr lang="en-US" smtClean="0"/>
              <a:t>3/30/17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65A-8226-48CC-87C0-20C79E860FA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BD4B-0E27-449F-84DF-CC5DE39F2C6E}" type="datetimeFigureOut">
              <a:rPr lang="en-US" smtClean="0"/>
              <a:t>3/30/17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65A-8226-48CC-87C0-20C79E860F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BD4B-0E27-449F-84DF-CC5DE39F2C6E}" type="datetimeFigureOut">
              <a:rPr lang="en-US" smtClean="0"/>
              <a:t>3/30/17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65A-8226-48CC-87C0-20C79E860FA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BD4B-0E27-449F-84DF-CC5DE39F2C6E}" type="datetimeFigureOut">
              <a:rPr lang="en-US" smtClean="0"/>
              <a:t>3/30/17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65A-8226-48CC-87C0-20C79E860FA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BD4B-0E27-449F-84DF-CC5DE39F2C6E}" type="datetimeFigureOut">
              <a:rPr lang="en-US" smtClean="0"/>
              <a:t>3/30/17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65A-8226-48CC-87C0-20C79E860FA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BD4B-0E27-449F-84DF-CC5DE39F2C6E}" type="datetimeFigureOut">
              <a:rPr lang="en-US" smtClean="0"/>
              <a:t>3/30/17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65A-8226-48CC-87C0-20C79E860F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BD4B-0E27-449F-84DF-CC5DE39F2C6E}" type="datetimeFigureOut">
              <a:rPr lang="en-US" smtClean="0"/>
              <a:t>3/30/17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65A-8226-48CC-87C0-20C79E860FA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75BD4B-0E27-449F-84DF-CC5DE39F2C6E}" type="datetimeFigureOut">
              <a:rPr lang="en-US" smtClean="0"/>
              <a:t>3/30/17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C63165A-8226-48CC-87C0-20C79E860FA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533400"/>
            <a:ext cx="3313355" cy="1702160"/>
          </a:xfrm>
        </p:spPr>
        <p:txBody>
          <a:bodyPr/>
          <a:lstStyle/>
          <a:p>
            <a:r>
              <a:rPr lang="en-US" dirty="0" smtClean="0"/>
              <a:t>Budget Overview</a:t>
            </a:r>
            <a:endParaRPr lang="en-US" dirty="0"/>
          </a:p>
        </p:txBody>
      </p:sp>
      <p:sp>
        <p:nvSpPr>
          <p:cNvPr id="4" name="AutoShape 2" descr="data:image/jpeg;base64,/9j/4AAQSkZJRgABAQAAAQABAAD/2wCEAAkGBxQSEhUUEhQWFRQWGBwbGBYYFxwfHxwcHxwaICAhHx4gICogIiAlHxwcITEkJSkrLi4uICI2ODMsNygtLisBCgoKBQUFDgUFDisZExkrKysrKysrKysrKysrKysrKysrKysrKysrKysrKysrKysrKysrKysrKysrKysrKysrK//AABEIAOEA4QMBIgACEQEDEQH/xAAcAAABBQEBAQAAAAAAAAAAAAAABAUGBwgCAwH/xABTEAACAQMBBAUECg4JAwMFAAABAgMABBEFBhIhMRMiQVFhBxQycRYjQlRigZGy0dIIFRc0UlNVcnOCkpOhozM1Q1ZjdLGzwSQlg0TD4mSi4fDx/8QAFAEBAAAAAAAAAAAAAAAAAAAAAP/EABQRAQAAAAAAAAAAAAAAAAAAAAD/2gAMAwEAAhEDEQA/ALxooooCiiigKKKKAor4TjieVRe72uMrmLTofO5FOGl3t2CM9zS8d4/BQMe/FBKTUdv9tLSNjGkhuJhwMNsplfPcQmQvL3RFJTsvJcFTqVyZf/p4S0UHxqG35P1mx4U7yLb6fbSOkSRQwozssaBRhQWOABzP8TQNa6tqM2OhskgU+7uputz/ABcQbsxzcdvxg0TUJP6bUtwYIK21vGvP4UnSHPiMV4aXYTX9tHcy3c8JnRZES3ZUWNXG8o4qS7AEZLHBPICvLYfXbg3N1p96wee23WSYLu9LEwyGIHDeGQDjh8YNAhli05iUk1O5nePIYLdyEg8jkQ445HbSzTtmtJvATG7XPRkg5vLhyhPMFTL1Tw7hyo2dQR61qSDA6SK3kwO/DqT/AKUj2qi6DXNMkgG69z00c4Xh0iIqkFscyuScnuHdQPUfk+sFOUjkjOMZjubhTj9WQdwpu1DSrG0lVHvrq2kcdTeu5sN+aZCykjhw5jh31Oqg+0aGXW9MT3MMdxMw9aqi/ITmgW/aS8jx0OqO3A7qXMMUgP6yhHOPzjXXn2pw/wBJbQXSjm0Epjfl+LkG7xP+JXG3thHO1jE6Bi92nEgEhUR5GGewMECHHMNXXlAuprezXzIlbjfRII1C4Y9qkNwKhAx/VoPS325tchbjpLOQ8Ny6Qx8fBz7W36rGpKjAjIIIPIio1a67FdaWt28QniaHfkjwh5D2wYchTu4bgT2U3aPocciLc6XLNaBhkRMjdC2QCMwPjA4jDRlfA0E3oqJR7UzWxCapCIlPAXcOWgJ+FnrxZ+HlfhVKoZVdQyMGUjIYHII8CKDuiiigKKKKAooooCiiigKKKKAooooCmzXdditEDSklnO7HEilnkbBIVFHEk458AO0gUi2i2iMTC3tlE964ykWeqgP9pKw9GMfKx4DnwaZYo9MR7u56S9vmTrMke8+MZ3I1Ue1RAg+HaSTQc3llJcIZ9WkFvagcLNHIHHAxNIuDIxPDcXC8cdanXa7UhYWLNAFjxuRx4UbqF2VA27wGF3t7HbiolBMur+ep00VxmCOS0KDhA56UYCnJEisEy5wSG5AcKlt3aRavpgV+CXMKsCB6JIDA471bBx4UCa/8nljPGRNGXlPO4LMZt7nvb+cjjxCjqjkBjhTTsek1za3+l30hkkgLQGbtaORMox8QDnj4ZJ50t2euNUt4xb3FslwYxupcpMqh1HAGQN1g2OZAOaXW8kGnJLPezxJNcyb8jZwCwUKqRg9ZgqqAOGTxOBnFAybG67LYwLZahBOskA6OOWKCWWOWMcEIMatg4GMHjwHfgPWg6a8l7PfyIYhJGkMUbcH3FJYu47CzHgvMADOCcBJPtfcSqWtLMrGP/UXjdBH6wpzIR+qKh2sbdxrwudYye2PTYB8glk3/AJcigmd1svdfbB76K7iiLRCHozblwUDFgSelXrZ7RgU46fo8cUxubifp7gruh33VWNOZWNBwUE8ycse01R915QNO97310fwrq8fj61VivyCmttv7Qeho1mPz8v8AxIFBp1LyM8pEPqYUw7QbPyS3EF5ayrHPAGTDrvJJG2Mq2CCOIyCPkNUAPKBan0tGsSPgqVPy0us9vtO4Z0+a3x2213IuPiyooL3sNLuHuFuLt48xIyxQxBt1S2N52ZuLNgboGAAC3PPBFJdGbVYkeOREt45GjZ0IWSVjuko3EHdjDducOeFV5ou3dqeEGrXkB7Evo0mX9pRvY9b1NtO2pvQm+0MF/F+N0+UFseMTtz8A5oI/uNb3FzowHtd3MkkPA4FvIS1wPDAV1Hiwqbbe6qlpYTOVLEr0ccakgs7dVVXd45z3ceFeekaxYXtyssbDzqJGTo5AUlVWKkgxthvcjjjtPfSDUtKurjVLZrmNfM4N94ejYtmX3JlBA3SFzjGRnt44oHTZ60uLay/6yVrqQR5YEIDkL1kB4Bh2Zb4zTJo9skkYu9DmUIxy9o+ehYnBIC84ZOPNRjjxU5zTz5R9QMGmXTj0jEUX86TCL/FhSC3vhaWsVhaK013HAibqbuI23QN+Vj1UGeODxPYDQPGgbSR3JMbK0FygHSW0nB18R2Oh7HXI9R4U91F7nRGuoYje9HBexn2ue3c5V8c4y6g4bBzGcgjIOeddaFr0iSC01DdS5/s5BwjuVHukzyk/Cj5jmMjkEmooooCiiigKKKKAooooCo/tRrrRFbe2Ae9mHtSHiEXODLJ3Rr8rHAGeOFe0utLaQmQqXdiEiiX0pJG9FR6zzPYAT2U2aVYGyt57u5xJduhlndRw6q5Ead0agYHfxJ4mg9tm9Mgsj0RmEl5PmSWRyOkmI5tjOd1c4Cjgo+Om3Udj7iOZrqwu3Sd8dIlx7ZHKBnAPIpjPAry7qX7P6LA0MdzLGk1xIqzNMUDNvY3huHGQq5woHIeOaSaJtg73r2t1BLbtJ17XeT04wozvEE4cHJKnGAQOfMITqMZm1G1WWCbS75zIhngIMch3d5GDjquMoVKMM9fieFWDstayafZFb2aMiJpGM3oruMxbJHAL6RGBkcsUv2k1uG0jDyguxbEUSLvPI/YqL2t/pzOKqzbbahbcrLqW7Pd+lBpyNmGD8F5z7uT/APVGOtQSrV9r5Zo2kgZbKyH/AK+4Xi/6CE8W8Gbn2A1VereUaC3djp8JmuDzv7s9JKT8BTwQdwGB8GoPtLtLc38vS3Mhc8d1eSoO5V5Afx7800ohJAAJJOAB2mgcdb2gubxt65nklPwm4D1L6I+IU2VaGxvkYu7oLJdHzWEjOCMynu6nJR+cc+FW7s95LNNtAPaBM493NhyT6vRHxCgy1b2Uj+hG79nVUnj8VOltsdfyehZ3JHf0LgfKRWxIYlQYVQoHIAYHyCu6DHU+xeoIMtZXOPCJj/oKZ7m2eM7siMjdzKQfkNbdpNfafFMpWaJJFIwQ6hhj4xQYlpVp+oSwOHhkeJxyZGKn5RWltoPI5p1wD0aNbP2NEeGfFDkY9WPXVN7Z+Sq9sMuq+cQcfbIgSVHw15r6xkeNAp07ynmULHqtul4inqzLiOePxV1xxH6p8atHZnaaXozJZTHU7VfShfC3cI7uOBKB8LBPYxrNNKtN1CW3kWWCRo5F5Mpwf/54UGrL+G21u2VUnbollVpVXqvlMncYHrId7B5Z4cO+pFpunRW8fRwosaDJwO09pJPEk9pOSe2qO2T22jv5FMki2OqDglyoAiuO5J15HPAfNI5VYbzpqkclheq9reopyqMQSCMdLC2evEeIIPiGFA0a3rI1a7Szjl6Gyjfee4HAzSxENuQvyG4esWBzwyOA4yGCyN7HPZ3gMqwshju16pYld5GUj0ZUBGWXqnIPDJUI7KxiaOHS7qzcdCyNiOMm3cJkq5c8ArHiyE729kdYcWftqtqILCMGTLSP1YoIxmSRuwIv/PIUCXZzV5I5PMb1s3KgmKYgAXMY90o5CRRgOn6w4HhJ6glikt/ALa/Tze/iVZ4pFwSvE7kinlvAjddeXHuYU+7J6086PHcKEu4CEnQZ3c+5dM8TG46wPrHZQP1FFFAUUUUBXxjjieAFfai22lw8rQ6fCxV7onpXHNLdcdIfAtkRg9757KBLoki3kzanMQLaFXW03hgBBnpJzkZ6+MDPJV+FTns7tFDqEbrjdfrB4HBVwhJCllYBsMuDnGOOM8Kb9o9t7XTmS1EM0rbqqscEYYLngqHLAAkDgvPFM+sz31/umPSTEy8Y7ie4EckZ716PLjxGcHtBoPTSdH1XTCYLXobyzyeiE0hSSIZ9HewcqPj+LlTreXXmS+e35V7lh0UMMQOAXIIiizxZ3ZRlzj0RwAFLdl2vYLZjqsluWjXPSxlh1QDkvlVAIGOIGOdV7tVtb0KfbOZfbpN5NMt29xGRxuHU+6bn4KVHacAh232ubT2MkhWTV5V4D0o7KJvcJ2FyOZ7TxPDANJ3Nw0js8jF3Y5ZmOSSe0mvt5dPK7SSMXdyWZjzJPM1xFGWYKoLMxAAAySTyAHfQKNL06W5lSGBDJK5wqDmT/oOHEk8AK0t5OvJbb6cqyzBZrvnvkdWM9yDw/CPE+HKvXyUbAJpsAkkAN3KvtjfgDnuL6u09p8AKntAUUUg1nWYLSMyXMqRJ3swGfADmT4CgX0g1nWYLSMy3MqRIO1jz8AOZPgMmqy1DyoXV85g0S1eQ5wbiReqvjjkPW5/VqJ6tYWdtJ0+uXrahee9YGyF5cGbhujtwN3wBoL50bWYLuMS20qSoe1Ty8COYPgcGl9Z30nT7K5k6fQ71tPvPesz4DfBRuO8PA73qFSyw8qF1YuINbtXjOcC5jXqt449FvWh+KgtyikGja1BdxiS2lSVO9WBx4EcwfA0voKn8pnkijug1xYqsVxxLRDASU+HYrePI9uOdZ6vLV4naORSjoSrKeBBHAg1t2qz8sXk9F/Cbi2QedxjiAOMqj3Piw7Pk9QZoq1thdslu1isr+UxzRkeZXwPXifkqse1Ty48DyPYRVTLg4PAjmK+UGuNE1iW5SaznY21/CBvFQCGBPUmjzwZGxxXs4qahWp6JPa+aSu5k1i7u1Tp3wwjRS+9uIDu9Fue54EhuwgYZPJ9tI+oRRwdIF1SzBa0mc/0yD0on7wVGD24w3NTmz7WWHUEtr8BkktGkLR4BZX3GSSJh2MDy9Q7DQemg7MTR3cl5d3PnExToowkfRpHHnJAXebJJAOSflr5tfZvEyahbrmaBSJkA4zW/N0/OU9de3II91TPtvtPP9o2u4h0EswTo8NkqsjqBxwMP0Z445EnBOM07aTpDWdzDFbiZoGicztI7OocFdxgXJO+x3gVXhjicYGQkdheJPEksTb0cihkYdqkZB+SlFRHZ3NneS2LZ6GUNcWncFyOliHduMQwHc/hUuoCiiig+E1FNix5xJcag39u3RwEnOLeIkKR3B235P1hzxSvby6ZLN44yRLcFbeIjmGlO5kfmqWfPYFJpLtBp8YisrDO7byuIXGSN6OOF2EeQcje3AD3rvDtoFEmvaZcs9sZ7WVpDh4iyHePLBHaRgDv4UkuNKvLVokspS8Ej7rJMC5t1wxLxuTkgbu6EfeGWXGAMUo1DYDTpo+jezhC4wCiBWX1MuCK89mb021jN5xKZFs2mTpWOS0cROCx7WC9U+INAi20u1uJhZs27bQp5xfv3RrxSP/yFSSPwVPfWc9uNpn1G7edsqnoxJ+BGPRXu8T4k1PvKRrD2+nrE/C61Nzc3XeseR0cfqACr+o3fVQ0BVv8A2P2yPTTtfSjMcB3YgRzkxxP6oI+Mjupgh8juqMoYRR4YAj21ORGe+pZs9s1tLYwiC2MSRgkhcwNxPPiwJoL3pBrOswWkZluZUiQdrHn4AcyfAZNVT0G1n4yL5Lb6tRvVtPsrWQza3etqF572hbKrj3LtwwPDq+o0Etv/ACo3V9IYNEtWkPI3Ei4VfHBwB63PxVFNX0+ztZOm1y9e/vBx81hYlV5cGbgAPDq+o0Wup6vq6iDToBZWXLEY3I8fClxlj3hB8VTbY7yLWltuyXR86lHHBGIwfzfdfrHHgKCD2mqatq69BpsC2VkOHtXtaAfCkwCx7wo49oqcbIeRa0tsSXZ86l/BIxGDx9zzb9bh4VZ0UYUBVAVQMAAYAHgK7oKu2v8AItaXOZLQ+ay88KMxk/m81/V4eBqD3ep6tpCmDUoFvbI8PbfbEI7N2TiVOSMBx2cBWia5ljDAqwDKeBBGQR4igzzpNhZXUnTaJePp95z81lYhWP4KtxBBPuTveoVLLHyn3Vg4g1u1aM8hcRjKt44HVP6p+Klm2HkWtLrMlqfNZTxwozGT4r7n9XA8DUIutS1fR16DUIBe2WMYkG/HjwkxlfAOPioL40bWoLuMS20qSoe1Ty9Y5g+BANL6zrpOn2N1IJtFvG0697LaZsK2fco/HIJHLreoVJeg2s/GRfJbfVoIx5eNjBa3AvIVxDcE74A4JL9D8W9YbvFVRV3a9s9tNewtBcmJ4mIJXMC8iCOKgHmKiFx5H9URGdoo91VLH21OQGT20EK0y/kt5UmiYrJGwZWHYR/x2EdorRez20SF4NSj6tvflYbuMZxFdDgr+AY9QntyhrNVWT5GtTV5J9MnPtF6hVfgygdUjuOB8oWguy62KtjNH0k0xhRjJHaNIOiDA5JC43iqk5C53V7ABwrz1byh24doLNXvbn8XbjIU8stJ6CgHnxOO6kcGlrrGnJb3mOntp1SbIOd+FwG5EECWPPEdj57KmemaZDbII4I0iQe5RQB/Dt8aCH6kLmbTobqSJkv7IiQoSAWZBuyqGXKlZYy2MZHEd1TSxu0mjSWM7ySKGUjtBGQfkprlv50vUik6LzeZX6MgNv76hTutk7pyu+wwPcnupv2C9pFzYnP/AEkxEecnMMntkfE9ihmj5nG5QSuiiigi2qjptUtIsZW3ikuG7t9sRR9vPBlPLsFOm0uhR3sBhkLJxDJIhw8brxVlPYR9NNWzZ6S/1KfhhXit1OCOEcYds5+HKwz4Cm2y8qVqB/1SzQdZt12gkMbLvEKyuAQQVwc8qD5a6BrQ9qbUoTFy6XoPbsfH1c+Jz8deu0+mosVlpkWSk8w6XeOWaKP2yUse0u26CTzLmvt1r1pe3Vl5pcrJMJTnopDnohGzOHUHipIQdYc8YpBtTqBjutQus8LKwEcfd0sxZj8eFiFBRXlL1zzzUriUHKB9yPuCJ1RjwOC3x1F6+mrP8jux1heiSa9mGY3wLcuEyMAhmOckE5GBjkaDROlf0EX6NPmioxtl5SbLTgVd+lmH9jGQWz8I8lHr4+BpNt5YSXkccVnqcVpGARIoK5YcN3DBgwAwRgc81WP3FR+U7b5P/lQKJNoNb14lbRDbWpJBZSUXHwpfSbuIQfFUw2P8i1pbYkuz51L3MMRA/mc2/WOPAUzR7FX6gKuvqFAwAHIAHgA9ffYbqH94B+2fr0FyxRKihVAVQMAAYAHcAK7ql/YbqH94B+2fr0ew3UP7wD9s/XoLooql/YbqH94B+2fr0ew3UP7wD9s/XoLooql/YbqH94B+2fr0ew3UP7wD9s/XoLoriWMMCrAMp4EEZBHiKpr2G6h/eAftn69HsN1D+8A/bP16B52w8i9ndZktT5rL3KPayfFPc/qkDwNQ5Nd1vQDu3SG5tQQAzEuuOzdk9JO7DD4qePYbqH94B+2fr18fYq/IIOvqQeBBckEeIL0E02Q8p9jqGFWToZj/AGUuASfgn0W+I58Kk+u/e0/6KT5pqhfuKj8p23yf/KrI2A0uWyV47rU4rqEqAkZK9Xv6zMTjHDd5UGXKUWF40MscsZw8bq6nxUgj+Iq1PK3sJp9rB5zZzqjFwPN+kDBsn3HHeGOfHIx3VUdBqnQdRUagkqHEWqWqyqP8aIDe+MxuufzK5811eea4hW5jt7eOUqkvQlpnVgrjGTuYUPubwHNTzxUJ2H1XOj2c5PW0++VSSeUcrbh+Ldm/gKvAuMgZGTkgduBjP+o+WgrnVdlFsRHedNe3l3HMhQu7yEgtiRVjUYAMZfny76frk9Fq0EgB3Lu3eJuGOvERJHnPEdRpRy7BSnana2Gy3Y8NNcycIraPi7n1e5XvY8OdMusXMpsdOu7hd2aGe3abKkbpc9DL1R3CRiPUOdBO6KKKCMbA5aCeRsZku7kn9WZ0H8EFSQRKFChRugYC4GAB2Y5YqMeS5y2mW7niX6RyfF5ZGP8AE1KqBpTZy2W5W6SJElVHTKKq7wcoetgZJG7w48Mt31Um3t7/ANt1WTkZ9S6EHvWIRr/7T1eNZ78orf8AZIz+Fqdwx9e/cigqGpt5NtN0ubpvtpMYsbvR4crn0t7kD4VCKnHk12qsrDpvPLXzjpN3c6iNu43s+nyzkcqCbexzZf34371vqUexzZf34371vqV191XRvyX/ACYPpo+6ro35L/kwfTQc+xzZf34371vqUexzZf34371vqV191XRvyX/Jg+mj7qujfkv+TB9NBz7HNl/fjfvW+pR7HNl/fjfvW+pXX3VdG/Jf8mD6aPuq6N+S/wCTB9NBz7HNl/fjfvW+pR7HNl/fjfvW+pXX3VdG/Jf8mD6aPuq6N+S/5MH00HPsc2X9+N+9b6lHsc2X9+N+9b6ldfdV0b8l/wAmD6aPuq6N+S/5MH00HPsc2X9+N+9b6lHsc2X9+N+9b6ldfdV0b8l/yYPpo+6ro35L/kwfTQc+xzZf34371vqUexzZf34371vqV191XRvyX/Jg+mj7qujfkv8AkwfTQc+xzZf34371vqUexzZf34371vqV191XRvyX/Jg+mj7qujfkv+TB9NBHtudG0KKzd7C4MlyCu6vSE8Cw3uBUdmarGrP2629027s3htbHoJWKkSdHEMAMCeKnPEcKq+gtLyU5m03WLbn7QsiD4QEnH5VT5KuPWtCOpw2TiaWEAB3eGTccq8fohgDwLbuR3Cqe8gvGS/U8mtGz8v8A+avDyfvnTLInifNovmLQNVjsELN2msJ2WZwA5uFEwfHeerKP1XA5cK52he5bSL03SIs8aysNzJTCHfQqTxIwBzAPA1Nqatq496yul/Ct5R8sbCgTfbaTw+Sisyey5vH93H9FFBo3yVf1VajuV1+MSOP+Ki+2uxepXOrQ3NvPuwL0f9oV6MKesN0c97j684NS7yf5FvKjDBS7uhj1zyOP4MDUmoCs++USP/safA1S4U/t3NaCqlNtrEnTNYi5mDUOmA7lkET/APuPQURVn/Y8wK+pSh1Vh5q5wwB49JD31V9Wp9jl/Wcv+Vf/AHIaC09p9Ukgvore2sYLhWgaV0wqyYV1XqE9U+kDgjj30u0XaPTrjIKxwSqMvBcRrHIgHMlW7B3gkVG/KPZl9Tt82lxdA2zqqQu0fXLqRvSqQFXAPM93Cm+18i4uWaa9kMJZcLBDI8m53b0spYsfAACgkGobVwyB10yyW8KAlp9xVt1xzzIR1j4LnPfSTQdsQIIZdS09YY5kDrcxRh4cMARv4BaM+vI8aj9xsFJp0bo9tJfQbrbstvPMkiZBxvQCTdYfmfGKR6DsbLe2kMUVpLbAxBZbq4nmAzjDdHbhwCO7eAXwoLO1LaLTII1ctA/SDMaRKsjyfmKoJNRa62mvPOoEj0iJY5lkdYpSqzssYUsceih63BWznvFILjyHJEI5LS4Zpo+JWXeVJDjlvRlXj+ImmW90ndvbZX0q9DhJQ8aXMrq7Hd3Ck/SdVeB3uIxwyDQWdom0mn3BMbRpbTqOtb3EaxyDHbg8GHipNIbvaiCVjFplmt7J2yKirAn50pGD6lznFRm08jnnb9NesbcFcLbRSvKV/OmkZsnwUY/58R5PH00ENbyX9rknegnlimjHjEJNx/1cHtoHfZvbTNvFPqGnLHDMCVuYIw8ajJHti8XTkePEcvilF9tFpcUSyl7dlf8AoxGquz+CqoLE9nLh21VeyuyU13ZxQxWUsLbpEt3cTzIgO8f6OBZBvcDzIC5Bz4vU3kKjjRHtrljcJxPSAhHPd1GDp6wxP+tA4Xu1F2Z7cQaRGsU+/uJcbqTOEXeOAOrGccg2cnuqR6LtLYTt0UsK2twM5guI1RuHPdz1XHDOVJ4VWepaR0d1bLLpd6HUyB1iuZZUkyuEKS9JlBnic4IHPNPVt5ITeSCa9zaxgYW2jmeZxn8OWRmGfBBiglF9tRbO5h060F9NxBaNFEKH4cxG78S5NM+zu2TmETX+mqsLM6+cW0YdE3HZT0icXUAqetxB4cqa/ubvp2cQSahak5PRXEsM0Y7eosgjk+LBP+jTsrsxLc2wihsZ4335N+5uLieNFBdioWJXBdt0jPDGc5zQWnc7RaUkKzmS2MbehuhWLHuVVBYt2YAzTJbbRPLd2iDTVgtbh3UPOiiVt2N3BEY9EdUcWznuHOmB/IPGkSGG6fzhDks64Rz3YUh1HiGJr7o2kPDqdgsljNBIkkpeUTyTwuvQyAFWZjuEnsIB40Hp9kRaRpYQlERT5wOKqB7h+6s+Von7I/8Aq+D/ADA+ZJWdaC1vIKMPqDnktqf9Sf8Airu8n6Y0yyBGD5tFw/UWqS8lamHSdYue+MRL+duv/qZFrQWlW3RQxR8tyNV+RQKCtNstV1lNYhjtEc2h6PAEeY2B9Mu+OBHHtGABjnxsLaeTds7lj2QSn5EanOo/5QXI0y83ebQSKPWylR/E0GXPYnN+DJ+6aitJexpPe0f7tPor7QKNlx0d5qUHEe3JOmSPRliXJHh0kcg491R281/WfNZJxFaQxwB9+Ry7O4jJV2WNeAzulgpNSK7HQ6tC/ubq3eInH9pEwdOOe1Gl4Y9zT1rccDQP51udABmTpPRwOPWzwx66CJ6Xb3FvfW8l1fC6NykkSqI0RVIAkBQKckYRgc55ivPXNP3769tTwW/sMqf8SMshx44eM/FXzStt9IJUwx7kcWUWdbRliQE5IDhMIuTk5wO005beN0Qtb5TwtpgZCO2CUbj/ABDeV/1aDJciFSQRgg4I7iKnHk62a1aTfudNzGMGMyllXeGVJUb3PiFry8r+g+aanMAMRzHpoz2Yfi3yPvDHdipX5JPKW1tAth5q9xJvN0IiIBJbrFWzy47x3uwdnDNA4faHan3x/Nj+ij7Q7U++P5sf0VdWmTSPEjTR9FIygvHvBtw9o3hwOO8UpoM/61a7T2sLzSTuUQZbcdGIHacAZwO2oT90vVPfsv8A9v0Va/lI8qEttHLaSWTxXEiMqszqybjZXfUrz7eGBjt7qz/bzFGVxjKkEZ7wc0FwWNjtTLGsiyyqHAIDvGrYPLIPEeo8aUfafar8c372KplsZ5TzqJjSCymZ8qJ3yojjB5tvZye3C4BNWLQUR9p9qvxzfvYqjm1Gua/pxQXVxMm/ndYFCpxjIyBzGRwrRusXjwxNJFC07Lj2tCoYjPHG8QMgccZ41nXyveUZdSEcEULxJE5Z+lAD7+N3GATgDLZ48TjljiCHQdr9cvZhDbXM0khGcDd4AcySRgAZHE1LvtPtV+Ob97FUE8l+2g0q6aV4zJHIhRwuN4cQQVzz5YxkZz4CtKbJ7QPeo0ptZYIeqYmlK70gIJJ3BkqBwxk8c0FTfafar8c372Kvh0jar8c/72Kr4qJba7bfazrzWs7wEDE0e4V3znqsCwK8hx5HNBny88oGsQu0ct3OkiEhlYAEEdhGKddldf17UXZLW5lcoMsSUCqDyySOZwcDwPdUN2r1s313NcsoQytndBzgAAAZ7eAHGpV5KPKGNKaVJImlimKnqY3gwyOGeeQeWRQTD7Q7U++P5sf0UfaHan3x/Nj+irf2d1CaeLpJ7Y2xLHdjZwzbvDBbHBSePDjTpQZ42h2I2iuot25bp0Q74TpU5gHly44JFVLJGVJVgQQcEEYII5gjvrUu3flDfSy3S2UjI3CGVZF3HbGSG90hHHhg5xw8M32FtJqF8qAe2XM3HA4Au2WPqGSfUKC49k9K3NH0+1I61/dpIw/w0bpT8W5Evy1ZW1m1kWniMzRzv0jbq9DHv9bgAp4jBJOAO2mrS7VJNTCoPadNt1hTuEsoBOPFYlQfr1KXEVzG6MFljJZHUjIJBwwIPA4ORQQ+LyivI7RxaXqDOoBZXjWMgNndJ3m4Z3T8lfNe1CS506z6VSj3txbqUQHKo0okI49qxKd447CeAr2udNuNNLyWY84jmeNWjlZy8RJWNSr8S0a5GUPEDJDdlL9UHTapaRc1t45LhuGcM2Ioxz4HDSn9Wgk9FFFBF/KJEVtluU9OzlS4HiiH20cjziLj5K8NuLVLuOyRzm0luYzLx4Mm5I0YJ/BaToxw7xUtkQMCCMgjBHhUR2PhVobjTbhQ4tXMQVuO9bt1oW4/A6ue9D3UEmmeKCIltyKGNeOcKqqB8gFRrYqNLvTCjKfN5TOkSkY/6cySCMAd3R7oHhivCfyZWsjgzz3k8YIIgmuXeMY8D1setq6utt4I7iK1s0M6xsFuOgQskEWGUHK9UFWC9UZ6obtFBX+3WiveaUQ2WvdJcxSjteLhh8dzRhJPiaoP5FkzrNr4GQ/y3+mr52tTzO4TUAMwMohvVxnMZOEkx/hsTnn1GPdVd6LsgdO2ktwnG2m6R4G7N0xtlc965+TB7aC96KKKDPv2Sf33a/oW+eap6rh+yT++7X9CfnmqeoNBfY2fet1+mX5gq4ap77Gz71uv0y/MFXDQFY12y/rC8/zM3+41bKrGm2X9YXn+Zm/3GoGetraJ97wfok+aKxTW1tE+9oP0SfNFAtqAeXT+pp/zov8AcSp/UA8un9TT/nRf7iUGW6X6D98wfpY/nikFL9B++YP0sfzxQbUooooKn+yO/q+D/MD5klQ7yKaYtvHc6tOPa4EZIh2s5Azu955IPFj3VYnlp0OS+htLaEdeS6Az2KBHIWY+AHGvSy0iOSeCwgH/AEWnbrzH8ZcDiiHsOMmVvhFaB62Wt/MrLpLpgssz9LOx/GzMML8RZYwPAU2r5P3g69jfXEEpJZ9/EkcjnizNGRgFjxO7jnypx2wv9MKiPUJod1TvGJ5OZwRxQHLY3sgEHBweYBqJWO1zRsi6Wt5qFuWwUkjfCL3x3D4JA/Bfe/OUCglOzt9qJumgvEgCRxhzNFvYk3mKqMN6JG6xI49nx/diz0815e8xNL0UR/woMpw4dsnStzI5V7bWa1JHZb0aMlzcbsUMbkbwlk4DO6SOoMscE8FNPOj6cltBFBH6ESKi+pRj5aBZRRRQFRPa4+aTw6iPQT2m6GOcDt1X/wDFIQ35rPUsryurdZEaORQyOpVlIyCpGCCO4iginlGjaWO2h6Ro7ee4RLh0OD0ZDYXe7A77qZ+EB206r5npduqKEgiHBEUEs7dyqMu7nHixpn2YG50uk3g6URrmFpMHp7Y8s9haP+jbh2Ke2n3T9nbW3bpI4lDgEdIxLMq9oDOSVXwBAoE2g3s1ys6XVs0SEnoxJu9eJsjDAE4YYOVPYV7zhl0KJbS4jsLobyRsX06Zvwd0qYifw0VmAz6Seqm7bLaKWdrTzPqwteRItz2yEk73QjkUC7+8x4NyGRxqabRaRDexmCQ4YYdGUgPEwJ3JE7QQQcH1jvoHaiots3rsiy+ZX2Fu1GUkHBLhB7tPhAeknYfCpTQZ9+yT++7X9Cfnmqfq4Psk/vu1/Qn55qnqDQX2Nn3rdfpl+YKuGqe+xs+9br9MvzBVw0BWNdsv6wvP8zN/uNWyqxptl/WF5/mZv9xqBorauife0H6JPmisU1tbRPvaD9EnzRQLagHl0/qaf86L/cSp/UA8un9TT/nRf7iUGXKXaD98wfpY/nikFL9B++YP0sfzxQbUoopk2n2jSzVQFMtxKd2C3T05G/4Uc2Y8AKDw2v1t4QkFsA97cZWFTyQcN6V+5EBz4nA7aTpPa6NbwRO/GWVU32IDSSucvIxJ9bEnlwHcK40ix8xSS7vn6W8nwJGRSfzIYF57o7BzJyT4L7aKK/ibzqyKHBRo50UndODwYEgg8DwPAjvFA23GwFuH84tj0N0SSZmAlDlm3j0iPwIJ7V3SBwBGBS7StYumufNp7ZVKJvtOkmY2Ukqu6CN4MSDlTwAU8TwqOva3mjsi22byykcIkEj+2xM3ohHPpRjtB4qBnsJp+2u1WWOKO3gx57ddRN3iI+Htkpz7iMHPEcTujHGg8dObz3UHnzmCy3oYu5p2Htr5+AuIx4mSpZSHQ9KjtYI4IvQjXGTzY8yzd7McsT2kml1AUUUUBRRRQMW1miNcIskBCXcBL28h5BsYKt3o46rD4+YFNjwxazagPmKaJ92aPeJ3JFI6SJwCN+NsYxyYYI7KmFRfaPSpIpRfWS5uFAWaLOBcRDPV7ulXmjHxU8DwBl8oWoJDfaRGVJQSTSBEXJJSIKiqo7y+B2DwFPem6JNLcLe3TtHMF3Y4I2G7HGSCUc49sZiASeABA3eWSv0a5trzcvIgGcKyBmGHj49dCD6LAjBHPh3VGtqdee8n+1dizJK4JuZirKYYQd1t3IGXbICkcMHPbkAvF1Y6zHJCG9sgkI6p3ZIpFYgOjDxHBlJB5HtFcWW0E1k62+pkEEhYr4DEch7BIBwik9fVPYeyvDa/TINP0svbhYWsk3oH7Q2R1SfdCU9Vgee934Ik1xcQyWym5CCKZVDLLjdJfACnPDiTjHfQU19kbpkzyW9wkbNCsZVpAMhSWyM45es8KpStXtoF1Zf1eyz2x9Kynbgq90MnHdHwHyvdioFq2xGl6g5WEvpl772lUICfBDwI8Y2xjsoF/wBjZ963X6ZfmCrhqAeSDZC40yG4iuNwlpQysjZDLugdoBHEdoqf0BWMdqvv26/zEv8AuNWzqxjtX9+3X+Yl/wBxqBrrauife0H6JPmisU1tnSlxBEB2Rp80UCqq+8ux/wCzzeLxf7i1YNRDyq6FNfae9vbqGkd48ZIAwGBJJPcKDJlSbYHZm5vbqLzeIsscis7ngqgEE5Y8M47OZqw9O8l9hp+6+rXIllPFbWHJ3z3BQOkf4gtT+xs7u6jWOCP7VWOMBVVRcsPADKQ+Od5vVQOuvbU7knm1nH5zeH+zBwsQPupn5KBzx6R7BXps3s10DtcTv095IMSTEYAXn0ca+4jHcOfM17abYQWcMkVjGjOnFkDjeZzxBkcknJ55bJxy7qrbV9akktbi6kvZrXULOTDWxcLEDnqoI/do68nOSePZwoJntNqiW+p2BuDuwvHOiOfRE56LGTyBKbyqT+Ew7TSrb6ynltmMV0tqkYMjMVzvFMEKxzwjODvY4nh2ZB9rl7DVLYo8kFxC2M7rg4PeCDlWHxGm+32QsbFDNNJM8UPXAuJ3eOPd4gqhO7kY4HBOeXGgcLXaFotPS71BBA+4GeNSWIJ9FQMZ3myOr2E4ycZrz2U0qXee8vFC3c4xuBt4QxA5WJT39rEc28AKS6PaSX863t0hSCPjZ27gggnh00i8t8j0QfRBzzNS+gKKKKAooooCiiigKKKKCLazoUsUxvNP3RMw9vt2OEuQBw48kkHIP8R4V8s5YNSAngd7e7hyjHdAkiPAtFKh4MuQDg8DgFT21KqYNf2aE7rcQube8Rd1J17VznckXk6Z7Dy5gg0DVe7FzXksZ1G7E8EbBhbRQ9EjMORky7lh4ZxTf5StS6aSPTkDmM4lvWjQsUtlblheOXPDq5IA5Gniz2p3XFrqSebTN1VkBPQTZ4e1S8MMfwGwwyMZrwttn5dPluJ7ZTdrcEGVJJPbuquAEkbg69m6xBH4R5UCnZaMF1kspWbT2RgEbeIEgYAGIv1hHje7SvAbuBXlqOt6bdySWl2E34nCssyYAY8V3ZPQBI4jDBvCnhbtbSy6SZEhWGLJjRshAo4KDgZ4YHLnTN5N9JYWG/cqGmvGaecEcCZOSkHsCbowaDobKXFv94X0iKOUFwOnjx3AkiRRy5Ma+/bvUoTifTxOv4y1nU/y5d1vkJpJ5L7vPn0CMWt7a7kjgJ47qDB3Ae1UPAeGOzFTaR8AnBOATgcz4DxoIq+39smfOI7u3xz6S1mI/aRWH8arC/2W2fuJXl+2bI0js7Asq8WJJ4MgI51cezO0Ud8kjxpIgilaJhIoU7yBd7ABPAE49YNeOsbS2kDmOZiWQBpN2J5BEp5NKyqRGDxOXI4Amgps7D7PLxbVWI7hJGf9Eq0rXygWO6FgM8+6Ao6K1nbkMc9wL/GpDd3cEERmYoseBhgM5zjdC4GWLEgADJJIxSfQdo4LwyrCXDwkCSOSNo3QsMrlHAIBHI0DU20l7JwttMlx+HcyxxKPHdBZz+zXw6LqFx983ogQ/wBlZpg+ozPlv2VWuNT20eNZ54rfpbW2kMc0gkw/Vxvske6QypnjllPA4GOJldrcLIiyIQyOoZWHIqRkH4waBh0PSbC0mMUATzlgWcli8xHe7sS2OI5kDur6l/NLfTWjqscKQK+8jNvuJGkUEMN3oyOjblk8RxFItqNj99xd2BW3vo8lXAwsoJyySgekrd/MHjSHYnXjeahcs8TwTR2tvHNE/NZFluScH3SkMpDDmCKDnQF+1eoPZMT5reEy2rMSSJQB0kbMSSSeDAn1cTXvt7ojrLDqFnGHvImWMx7uRPGxwUY4wuM5DngMHNPW2Ozgv4Ui3+jKypIJQOuhQ5ynYGPLJyME8KSX20iQEWlqJL27AwUDZ3PhTyejGPXx5YFAnudI060QXt3a2sEy4JKLvYc8gnVBduwYXJNdWWlzX8iXN8nRwIQ0FkeOGB6sk+OBfHEJyXPHJpVo+zTdKt3fOJ7sA7mMiKENzESHtxwLnrHwHCpLQFFFFAUUUUBRRRQFFFFAUUUUBRRRQJ9QsY542jmjSSNuaOoYH4j48ajKaFd2X3hN00I/9JcuTgd0U3F19Thx4ipdRQQm+1ewvh5pqUJglOcQ3I3cntMcoO43ZxRu6nGTZyfouhiv5ki3d0dSNpAuMYWTGeXaQT40/XtnHMhjlRZEbmrqCD6weFRv2GdDxsLqa0456PIlh5jh0cmd0c+CFcZ9VA87P6HDZQLBAu6i8ck5LMebMe1j2ml08oRSzEAAEkmo2LrVIcdJBb3a9rQyGJ+R49HICp7vT7eVJ7ra2BkZL2yu4k4b4ltWkj7COvGHQ8cdvA+IoOvJXGftbFIec7STH/ySM3+hFRDaUXBm1Wex4wYSK9Vsb7FIxvtB2KVibHWyCc8DgVMNK2q0mBejhuLaBc56MsI8E49y2MV43VppVw8redR4nx0yR3YCS4GOsqvjlwOMZHPNA+WaK9nF5qE3eijMHSgkAbo3CQOOQOPAj1jnUZ2ciuLTVpoJXS4F1F5wZwm44KFUCMASNwA9Xu4+JL3rN9ZyQdCL6O3HV3XinjVlCkEYySMcMYIxim3TtoNLtmZjfwzTyboeVpUd23eCrhOAAycKqgZJOMmgSbVaAlpDfSxzSBbtXHmnUKSXEqGNQuV3gWYjIB7O4VLNl9ONtZ20DHLRQxox8VUA/FkVH5tqbR5Vmhtru6lX2tHjtpSq55gM4WNc5GWyOGMnApV9s9SmIEVnHbqR6dzLvMP/ABxZyfW4oJTUZ1XaSyt523R014yhTFAm/KyqSQGC8FAJPFyAM868TslLOD5/ezTKecMPtEXZw6h6Ru3m/byqQaXpcNsnR28SRJ+CihR/DmaCPvYX97nzh/MYD/YwMGmYdu/N6Kd2IwT8Kn7R9HgtY+jt41jTmcc2P4TE8WY9rMSTS6igKKKKAooooCiiigKKKKAooooCiiigKKKKAooooCiiigKKKKCPat/Sn4v9BWU9c5R/H/xRRQeehf0h/NP+orTOxv8AQWn6KH5i0UUE4ooooCiiigKKKKAooooCiiigKKKKAooo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4" descr="data:image/jpeg;base64,/9j/4AAQSkZJRgABAQAAAQABAAD/2wCEAAkGBxQSEhUUEhQWFRQWGBwbGBYYFxwfHxwcHxwaICAhHx4gICogIiAlHxwcITEkJSkrLi4uICI2ODMsNygtLisBCgoKBQUFDgUFDisZExkrKysrKysrKysrKysrKysrKysrKysrKysrKysrKysrKysrKysrKysrKysrKysrKysrK//AABEIAOEA4QMBIgACEQEDEQH/xAAcAAABBQEBAQAAAAAAAAAAAAAABAUGBwgCAwH/xABTEAACAQMBBAUECg4JAwMFAAABAgMABBEFBhIhMRMiQVFhBxQycRYjQlRigZGy0dIIFRc0UlNVcnOCkpOhozM1Q1ZjdLGzwSQlg0TD4mSi4fDx/8QAFAEBAAAAAAAAAAAAAAAAAAAAAP/EABQRAQAAAAAAAAAAAAAAAAAAAAD/2gAMAwEAAhEDEQA/ALxooooCiiigKKKKAor4TjieVRe72uMrmLTofO5FOGl3t2CM9zS8d4/BQMe/FBKTUdv9tLSNjGkhuJhwMNsplfPcQmQvL3RFJTsvJcFTqVyZf/p4S0UHxqG35P1mx4U7yLb6fbSOkSRQwozssaBRhQWOABzP8TQNa6tqM2OhskgU+7uputz/ABcQbsxzcdvxg0TUJP6bUtwYIK21vGvP4UnSHPiMV4aXYTX9tHcy3c8JnRZES3ZUWNXG8o4qS7AEZLHBPICvLYfXbg3N1p96wee23WSYLu9LEwyGIHDeGQDjh8YNAhli05iUk1O5nePIYLdyEg8jkQ445HbSzTtmtJvATG7XPRkg5vLhyhPMFTL1Tw7hyo2dQR61qSDA6SK3kwO/DqT/AKUj2qi6DXNMkgG69z00c4Xh0iIqkFscyuScnuHdQPUfk+sFOUjkjOMZjubhTj9WQdwpu1DSrG0lVHvrq2kcdTeu5sN+aZCykjhw5jh31Oqg+0aGXW9MT3MMdxMw9aqi/ITmgW/aS8jx0OqO3A7qXMMUgP6yhHOPzjXXn2pw/wBJbQXSjm0Epjfl+LkG7xP+JXG3thHO1jE6Bi92nEgEhUR5GGewMECHHMNXXlAuprezXzIlbjfRII1C4Y9qkNwKhAx/VoPS325tchbjpLOQ8Ny6Qx8fBz7W36rGpKjAjIIIPIio1a67FdaWt28QniaHfkjwh5D2wYchTu4bgT2U3aPocciLc6XLNaBhkRMjdC2QCMwPjA4jDRlfA0E3oqJR7UzWxCapCIlPAXcOWgJ+FnrxZ+HlfhVKoZVdQyMGUjIYHII8CKDuiiigKKKKAooooCiiigKKKKAooooCmzXdditEDSklnO7HEilnkbBIVFHEk458AO0gUi2i2iMTC3tlE964ykWeqgP9pKw9GMfKx4DnwaZYo9MR7u56S9vmTrMke8+MZ3I1Ue1RAg+HaSTQc3llJcIZ9WkFvagcLNHIHHAxNIuDIxPDcXC8cdanXa7UhYWLNAFjxuRx4UbqF2VA27wGF3t7HbiolBMur+ep00VxmCOS0KDhA56UYCnJEisEy5wSG5AcKlt3aRavpgV+CXMKsCB6JIDA471bBx4UCa/8nljPGRNGXlPO4LMZt7nvb+cjjxCjqjkBjhTTsek1za3+l30hkkgLQGbtaORMox8QDnj4ZJ50t2euNUt4xb3FslwYxupcpMqh1HAGQN1g2OZAOaXW8kGnJLPezxJNcyb8jZwCwUKqRg9ZgqqAOGTxOBnFAybG67LYwLZahBOskA6OOWKCWWOWMcEIMatg4GMHjwHfgPWg6a8l7PfyIYhJGkMUbcH3FJYu47CzHgvMADOCcBJPtfcSqWtLMrGP/UXjdBH6wpzIR+qKh2sbdxrwudYye2PTYB8glk3/AJcigmd1svdfbB76K7iiLRCHozblwUDFgSelXrZ7RgU46fo8cUxubifp7gruh33VWNOZWNBwUE8ycse01R915QNO97310fwrq8fj61VivyCmttv7Qeho1mPz8v8AxIFBp1LyM8pEPqYUw7QbPyS3EF5ayrHPAGTDrvJJG2Mq2CCOIyCPkNUAPKBan0tGsSPgqVPy0us9vtO4Z0+a3x2213IuPiyooL3sNLuHuFuLt48xIyxQxBt1S2N52ZuLNgboGAAC3PPBFJdGbVYkeOREt45GjZ0IWSVjuko3EHdjDducOeFV5ou3dqeEGrXkB7Evo0mX9pRvY9b1NtO2pvQm+0MF/F+N0+UFseMTtz8A5oI/uNb3FzowHtd3MkkPA4FvIS1wPDAV1Hiwqbbe6qlpYTOVLEr0ccakgs7dVVXd45z3ceFeekaxYXtyssbDzqJGTo5AUlVWKkgxthvcjjjtPfSDUtKurjVLZrmNfM4N94ejYtmX3JlBA3SFzjGRnt44oHTZ60uLay/6yVrqQR5YEIDkL1kB4Bh2Zb4zTJo9skkYu9DmUIxy9o+ehYnBIC84ZOPNRjjxU5zTz5R9QMGmXTj0jEUX86TCL/FhSC3vhaWsVhaK013HAibqbuI23QN+Vj1UGeODxPYDQPGgbSR3JMbK0FygHSW0nB18R2Oh7HXI9R4U91F7nRGuoYje9HBexn2ue3c5V8c4y6g4bBzGcgjIOeddaFr0iSC01DdS5/s5BwjuVHukzyk/Cj5jmMjkEmooooCiiigKKKKAooooCo/tRrrRFbe2Ae9mHtSHiEXODLJ3Rr8rHAGeOFe0utLaQmQqXdiEiiX0pJG9FR6zzPYAT2U2aVYGyt57u5xJduhlndRw6q5Ead0agYHfxJ4mg9tm9Mgsj0RmEl5PmSWRyOkmI5tjOd1c4Cjgo+Om3Udj7iOZrqwu3Sd8dIlx7ZHKBnAPIpjPAry7qX7P6LA0MdzLGk1xIqzNMUDNvY3huHGQq5woHIeOaSaJtg73r2t1BLbtJ17XeT04wozvEE4cHJKnGAQOfMITqMZm1G1WWCbS75zIhngIMch3d5GDjquMoVKMM9fieFWDstayafZFb2aMiJpGM3oruMxbJHAL6RGBkcsUv2k1uG0jDyguxbEUSLvPI/YqL2t/pzOKqzbbahbcrLqW7Pd+lBpyNmGD8F5z7uT/APVGOtQSrV9r5Zo2kgZbKyH/AK+4Xi/6CE8W8Gbn2A1VereUaC3djp8JmuDzv7s9JKT8BTwQdwGB8GoPtLtLc38vS3Mhc8d1eSoO5V5Afx7800ohJAAJJOAB2mgcdb2gubxt65nklPwm4D1L6I+IU2VaGxvkYu7oLJdHzWEjOCMynu6nJR+cc+FW7s95LNNtAPaBM493NhyT6vRHxCgy1b2Uj+hG79nVUnj8VOltsdfyehZ3JHf0LgfKRWxIYlQYVQoHIAYHyCu6DHU+xeoIMtZXOPCJj/oKZ7m2eM7siMjdzKQfkNbdpNfafFMpWaJJFIwQ6hhj4xQYlpVp+oSwOHhkeJxyZGKn5RWltoPI5p1wD0aNbP2NEeGfFDkY9WPXVN7Z+Sq9sMuq+cQcfbIgSVHw15r6xkeNAp07ynmULHqtul4inqzLiOePxV1xxH6p8atHZnaaXozJZTHU7VfShfC3cI7uOBKB8LBPYxrNNKtN1CW3kWWCRo5F5Mpwf/54UGrL+G21u2VUnbollVpVXqvlMncYHrId7B5Z4cO+pFpunRW8fRwosaDJwO09pJPEk9pOSe2qO2T22jv5FMki2OqDglyoAiuO5J15HPAfNI5VYbzpqkclheq9reopyqMQSCMdLC2evEeIIPiGFA0a3rI1a7Szjl6Gyjfee4HAzSxENuQvyG4esWBzwyOA4yGCyN7HPZ3gMqwshju16pYld5GUj0ZUBGWXqnIPDJUI7KxiaOHS7qzcdCyNiOMm3cJkq5c8ArHiyE729kdYcWftqtqILCMGTLSP1YoIxmSRuwIv/PIUCXZzV5I5PMb1s3KgmKYgAXMY90o5CRRgOn6w4HhJ6glikt/ALa/Tze/iVZ4pFwSvE7kinlvAjddeXHuYU+7J6086PHcKEu4CEnQZ3c+5dM8TG46wPrHZQP1FFFAUUUUBXxjjieAFfai22lw8rQ6fCxV7onpXHNLdcdIfAtkRg9757KBLoki3kzanMQLaFXW03hgBBnpJzkZ6+MDPJV+FTns7tFDqEbrjdfrB4HBVwhJCllYBsMuDnGOOM8Kb9o9t7XTmS1EM0rbqqscEYYLngqHLAAkDgvPFM+sz31/umPSTEy8Y7ie4EckZ716PLjxGcHtBoPTSdH1XTCYLXobyzyeiE0hSSIZ9HewcqPj+LlTreXXmS+e35V7lh0UMMQOAXIIiizxZ3ZRlzj0RwAFLdl2vYLZjqsluWjXPSxlh1QDkvlVAIGOIGOdV7tVtb0KfbOZfbpN5NMt29xGRxuHU+6bn4KVHacAh232ubT2MkhWTV5V4D0o7KJvcJ2FyOZ7TxPDANJ3Nw0js8jF3Y5ZmOSSe0mvt5dPK7SSMXdyWZjzJPM1xFGWYKoLMxAAAySTyAHfQKNL06W5lSGBDJK5wqDmT/oOHEk8AK0t5OvJbb6cqyzBZrvnvkdWM9yDw/CPE+HKvXyUbAJpsAkkAN3KvtjfgDnuL6u09p8AKntAUUUg1nWYLSMyXMqRJ3swGfADmT4CgX0g1nWYLSMy3MqRIO1jz8AOZPgMmqy1DyoXV85g0S1eQ5wbiReqvjjkPW5/VqJ6tYWdtJ0+uXrahee9YGyF5cGbhujtwN3wBoL50bWYLuMS20qSoe1Ty8COYPgcGl9Z30nT7K5k6fQ71tPvPesz4DfBRuO8PA73qFSyw8qF1YuINbtXjOcC5jXqt449FvWh+KgtyikGja1BdxiS2lSVO9WBx4EcwfA0voKn8pnkijug1xYqsVxxLRDASU+HYrePI9uOdZ6vLV4naORSjoSrKeBBHAg1t2qz8sXk9F/Cbi2QedxjiAOMqj3Piw7Pk9QZoq1thdslu1isr+UxzRkeZXwPXifkqse1Ty48DyPYRVTLg4PAjmK+UGuNE1iW5SaznY21/CBvFQCGBPUmjzwZGxxXs4qahWp6JPa+aSu5k1i7u1Tp3wwjRS+9uIDu9Fue54EhuwgYZPJ9tI+oRRwdIF1SzBa0mc/0yD0on7wVGD24w3NTmz7WWHUEtr8BkktGkLR4BZX3GSSJh2MDy9Q7DQemg7MTR3cl5d3PnExToowkfRpHHnJAXebJJAOSflr5tfZvEyahbrmaBSJkA4zW/N0/OU9de3II91TPtvtPP9o2u4h0EswTo8NkqsjqBxwMP0Z445EnBOM07aTpDWdzDFbiZoGicztI7OocFdxgXJO+x3gVXhjicYGQkdheJPEksTb0cihkYdqkZB+SlFRHZ3NneS2LZ6GUNcWncFyOliHduMQwHc/hUuoCiiig+E1FNix5xJcag39u3RwEnOLeIkKR3B235P1hzxSvby6ZLN44yRLcFbeIjmGlO5kfmqWfPYFJpLtBp8YisrDO7byuIXGSN6OOF2EeQcje3AD3rvDtoFEmvaZcs9sZ7WVpDh4iyHePLBHaRgDv4UkuNKvLVokspS8Ej7rJMC5t1wxLxuTkgbu6EfeGWXGAMUo1DYDTpo+jezhC4wCiBWX1MuCK89mb021jN5xKZFs2mTpWOS0cROCx7WC9U+INAi20u1uJhZs27bQp5xfv3RrxSP/yFSSPwVPfWc9uNpn1G7edsqnoxJ+BGPRXu8T4k1PvKRrD2+nrE/C61Nzc3XeseR0cfqACr+o3fVQ0BVv8A2P2yPTTtfSjMcB3YgRzkxxP6oI+Mjupgh8juqMoYRR4YAj21ORGe+pZs9s1tLYwiC2MSRgkhcwNxPPiwJoL3pBrOswWkZluZUiQdrHn4AcyfAZNVT0G1n4yL5Lb6tRvVtPsrWQza3etqF572hbKrj3LtwwPDq+o0Etv/ACo3V9IYNEtWkPI3Ei4VfHBwB63PxVFNX0+ztZOm1y9e/vBx81hYlV5cGbgAPDq+o0Wup6vq6iDToBZWXLEY3I8fClxlj3hB8VTbY7yLWltuyXR86lHHBGIwfzfdfrHHgKCD2mqatq69BpsC2VkOHtXtaAfCkwCx7wo49oqcbIeRa0tsSXZ86l/BIxGDx9zzb9bh4VZ0UYUBVAVQMAAYAHgK7oKu2v8AItaXOZLQ+ay88KMxk/m81/V4eBqD3ep6tpCmDUoFvbI8PbfbEI7N2TiVOSMBx2cBWia5ljDAqwDKeBBGQR4igzzpNhZXUnTaJePp95z81lYhWP4KtxBBPuTveoVLLHyn3Vg4g1u1aM8hcRjKt44HVP6p+Klm2HkWtLrMlqfNZTxwozGT4r7n9XA8DUIutS1fR16DUIBe2WMYkG/HjwkxlfAOPioL40bWoLuMS20qSoe1Ty9Y5g+BANL6zrpOn2N1IJtFvG0697LaZsK2fco/HIJHLreoVJeg2s/GRfJbfVoIx5eNjBa3AvIVxDcE74A4JL9D8W9YbvFVRV3a9s9tNewtBcmJ4mIJXMC8iCOKgHmKiFx5H9URGdoo91VLH21OQGT20EK0y/kt5UmiYrJGwZWHYR/x2EdorRez20SF4NSj6tvflYbuMZxFdDgr+AY9QntyhrNVWT5GtTV5J9MnPtF6hVfgygdUjuOB8oWguy62KtjNH0k0xhRjJHaNIOiDA5JC43iqk5C53V7ABwrz1byh24doLNXvbn8XbjIU8stJ6CgHnxOO6kcGlrrGnJb3mOntp1SbIOd+FwG5EECWPPEdj57KmemaZDbII4I0iQe5RQB/Dt8aCH6kLmbTobqSJkv7IiQoSAWZBuyqGXKlZYy2MZHEd1TSxu0mjSWM7ySKGUjtBGQfkprlv50vUik6LzeZX6MgNv76hTutk7pyu+wwPcnupv2C9pFzYnP/AEkxEecnMMntkfE9ihmj5nG5QSuiiigi2qjptUtIsZW3ikuG7t9sRR9vPBlPLsFOm0uhR3sBhkLJxDJIhw8brxVlPYR9NNWzZ6S/1KfhhXit1OCOEcYds5+HKwz4Cm2y8qVqB/1SzQdZt12gkMbLvEKyuAQQVwc8qD5a6BrQ9qbUoTFy6XoPbsfH1c+Jz8deu0+mosVlpkWSk8w6XeOWaKP2yUse0u26CTzLmvt1r1pe3Vl5pcrJMJTnopDnohGzOHUHipIQdYc8YpBtTqBjutQus8LKwEcfd0sxZj8eFiFBRXlL1zzzUriUHKB9yPuCJ1RjwOC3x1F6+mrP8jux1heiSa9mGY3wLcuEyMAhmOckE5GBjkaDROlf0EX6NPmioxtl5SbLTgVd+lmH9jGQWz8I8lHr4+BpNt5YSXkccVnqcVpGARIoK5YcN3DBgwAwRgc81WP3FR+U7b5P/lQKJNoNb14lbRDbWpJBZSUXHwpfSbuIQfFUw2P8i1pbYkuz51L3MMRA/mc2/WOPAUzR7FX6gKuvqFAwAHIAHgA9ffYbqH94B+2fr0FyxRKihVAVQMAAYAHcAK7ql/YbqH94B+2fr0ew3UP7wD9s/XoLooql/YbqH94B+2fr0ew3UP7wD9s/XoLooql/YbqH94B+2fr0ew3UP7wD9s/XoLoriWMMCrAMp4EEZBHiKpr2G6h/eAftn69HsN1D+8A/bP16B52w8i9ndZktT5rL3KPayfFPc/qkDwNQ5Nd1vQDu3SG5tQQAzEuuOzdk9JO7DD4qePYbqH94B+2fr18fYq/IIOvqQeBBckEeIL0E02Q8p9jqGFWToZj/AGUuASfgn0W+I58Kk+u/e0/6KT5pqhfuKj8p23yf/KrI2A0uWyV47rU4rqEqAkZK9Xv6zMTjHDd5UGXKUWF40MscsZw8bq6nxUgj+Iq1PK3sJp9rB5zZzqjFwPN+kDBsn3HHeGOfHIx3VUdBqnQdRUagkqHEWqWqyqP8aIDe+MxuufzK5811eea4hW5jt7eOUqkvQlpnVgrjGTuYUPubwHNTzxUJ2H1XOj2c5PW0++VSSeUcrbh+Ldm/gKvAuMgZGTkgduBjP+o+WgrnVdlFsRHedNe3l3HMhQu7yEgtiRVjUYAMZfny76frk9Fq0EgB3Lu3eJuGOvERJHnPEdRpRy7BSnana2Gy3Y8NNcycIraPi7n1e5XvY8OdMusXMpsdOu7hd2aGe3abKkbpc9DL1R3CRiPUOdBO6KKKCMbA5aCeRsZku7kn9WZ0H8EFSQRKFChRugYC4GAB2Y5YqMeS5y2mW7niX6RyfF5ZGP8AE1KqBpTZy2W5W6SJElVHTKKq7wcoetgZJG7w48Mt31Um3t7/ANt1WTkZ9S6EHvWIRr/7T1eNZ78orf8AZIz+Fqdwx9e/cigqGpt5NtN0ubpvtpMYsbvR4crn0t7kD4VCKnHk12qsrDpvPLXzjpN3c6iNu43s+nyzkcqCbexzZf34371vqUexzZf34371vqV191XRvyX/ACYPpo+6ro35L/kwfTQc+xzZf34371vqUexzZf34371vqV191XRvyX/Jg+mj7qujfkv+TB9NBz7HNl/fjfvW+pR7HNl/fjfvW+pXX3VdG/Jf8mD6aPuq6N+S/wCTB9NBz7HNl/fjfvW+pR7HNl/fjfvW+pXX3VdG/Jf8mD6aPuq6N+S/5MH00HPsc2X9+N+9b6lHsc2X9+N+9b6ldfdV0b8l/wAmD6aPuq6N+S/5MH00HPsc2X9+N+9b6lHsc2X9+N+9b6ldfdV0b8l/yYPpo+6ro35L/kwfTQc+xzZf34371vqUexzZf34371vqV191XRvyX/Jg+mj7qujfkv8AkwfTQc+xzZf34371vqUexzZf34371vqV191XRvyX/Jg+mj7qujfkv+TB9NBHtudG0KKzd7C4MlyCu6vSE8Cw3uBUdmarGrP2629027s3htbHoJWKkSdHEMAMCeKnPEcKq+gtLyU5m03WLbn7QsiD4QEnH5VT5KuPWtCOpw2TiaWEAB3eGTccq8fohgDwLbuR3Cqe8gvGS/U8mtGz8v8A+avDyfvnTLInifNovmLQNVjsELN2msJ2WZwA5uFEwfHeerKP1XA5cK52he5bSL03SIs8aysNzJTCHfQqTxIwBzAPA1Nqatq496yul/Ct5R8sbCgTfbaTw+Sisyey5vH93H9FFBo3yVf1VajuV1+MSOP+Ki+2uxepXOrQ3NvPuwL0f9oV6MKesN0c97j684NS7yf5FvKjDBS7uhj1zyOP4MDUmoCs++USP/safA1S4U/t3NaCqlNtrEnTNYi5mDUOmA7lkET/APuPQURVn/Y8wK+pSh1Vh5q5wwB49JD31V9Wp9jl/Wcv+Vf/AHIaC09p9Ukgvore2sYLhWgaV0wqyYV1XqE9U+kDgjj30u0XaPTrjIKxwSqMvBcRrHIgHMlW7B3gkVG/KPZl9Tt82lxdA2zqqQu0fXLqRvSqQFXAPM93Cm+18i4uWaa9kMJZcLBDI8m53b0spYsfAACgkGobVwyB10yyW8KAlp9xVt1xzzIR1j4LnPfSTQdsQIIZdS09YY5kDrcxRh4cMARv4BaM+vI8aj9xsFJp0bo9tJfQbrbstvPMkiZBxvQCTdYfmfGKR6DsbLe2kMUVpLbAxBZbq4nmAzjDdHbhwCO7eAXwoLO1LaLTII1ctA/SDMaRKsjyfmKoJNRa62mvPOoEj0iJY5lkdYpSqzssYUsceih63BWznvFILjyHJEI5LS4Zpo+JWXeVJDjlvRlXj+ImmW90ndvbZX0q9DhJQ8aXMrq7Hd3Ck/SdVeB3uIxwyDQWdom0mn3BMbRpbTqOtb3EaxyDHbg8GHipNIbvaiCVjFplmt7J2yKirAn50pGD6lznFRm08jnnb9NesbcFcLbRSvKV/OmkZsnwUY/58R5PH00ENbyX9rknegnlimjHjEJNx/1cHtoHfZvbTNvFPqGnLHDMCVuYIw8ajJHti8XTkePEcvilF9tFpcUSyl7dlf8AoxGquz+CqoLE9nLh21VeyuyU13ZxQxWUsLbpEt3cTzIgO8f6OBZBvcDzIC5Bz4vU3kKjjRHtrljcJxPSAhHPd1GDp6wxP+tA4Xu1F2Z7cQaRGsU+/uJcbqTOEXeOAOrGccg2cnuqR6LtLYTt0UsK2twM5guI1RuHPdz1XHDOVJ4VWepaR0d1bLLpd6HUyB1iuZZUkyuEKS9JlBnic4IHPNPVt5ITeSCa9zaxgYW2jmeZxn8OWRmGfBBiglF9tRbO5h060F9NxBaNFEKH4cxG78S5NM+zu2TmETX+mqsLM6+cW0YdE3HZT0icXUAqetxB4cqa/ubvp2cQSahak5PRXEsM0Y7eosgjk+LBP+jTsrsxLc2wihsZ4335N+5uLieNFBdioWJXBdt0jPDGc5zQWnc7RaUkKzmS2MbehuhWLHuVVBYt2YAzTJbbRPLd2iDTVgtbh3UPOiiVt2N3BEY9EdUcWznuHOmB/IPGkSGG6fzhDks64Rz3YUh1HiGJr7o2kPDqdgsljNBIkkpeUTyTwuvQyAFWZjuEnsIB40Hp9kRaRpYQlERT5wOKqB7h+6s+Von7I/8Aq+D/ADA+ZJWdaC1vIKMPqDnktqf9Sf8Airu8n6Y0yyBGD5tFw/UWqS8lamHSdYue+MRL+duv/qZFrQWlW3RQxR8tyNV+RQKCtNstV1lNYhjtEc2h6PAEeY2B9Mu+OBHHtGABjnxsLaeTds7lj2QSn5EanOo/5QXI0y83ebQSKPWylR/E0GXPYnN+DJ+6aitJexpPe0f7tPor7QKNlx0d5qUHEe3JOmSPRliXJHh0kcg491R281/WfNZJxFaQxwB9+Ry7O4jJV2WNeAzulgpNSK7HQ6tC/ubq3eInH9pEwdOOe1Gl4Y9zT1rccDQP51udABmTpPRwOPWzwx66CJ6Xb3FvfW8l1fC6NykkSqI0RVIAkBQKckYRgc55ivPXNP3769tTwW/sMqf8SMshx44eM/FXzStt9IJUwx7kcWUWdbRliQE5IDhMIuTk5wO005beN0Qtb5TwtpgZCO2CUbj/ABDeV/1aDJciFSQRgg4I7iKnHk62a1aTfudNzGMGMyllXeGVJUb3PiFry8r+g+aanMAMRzHpoz2Yfi3yPvDHdipX5JPKW1tAth5q9xJvN0IiIBJbrFWzy47x3uwdnDNA4faHan3x/Nj+ij7Q7U++P5sf0VdWmTSPEjTR9FIygvHvBtw9o3hwOO8UpoM/61a7T2sLzSTuUQZbcdGIHacAZwO2oT90vVPfsv8A9v0Va/lI8qEttHLaSWTxXEiMqszqybjZXfUrz7eGBjt7qz/bzFGVxjKkEZ7wc0FwWNjtTLGsiyyqHAIDvGrYPLIPEeo8aUfafar8c372KplsZ5TzqJjSCymZ8qJ3yojjB5tvZye3C4BNWLQUR9p9qvxzfvYqjm1Gua/pxQXVxMm/ndYFCpxjIyBzGRwrRusXjwxNJFC07Lj2tCoYjPHG8QMgccZ41nXyveUZdSEcEULxJE5Z+lAD7+N3GATgDLZ48TjljiCHQdr9cvZhDbXM0khGcDd4AcySRgAZHE1LvtPtV+Ob97FUE8l+2g0q6aV4zJHIhRwuN4cQQVzz5YxkZz4CtKbJ7QPeo0ptZYIeqYmlK70gIJJ3BkqBwxk8c0FTfafar8c372Kvh0jar8c/72Kr4qJba7bfazrzWs7wEDE0e4V3znqsCwK8hx5HNBny88oGsQu0ct3OkiEhlYAEEdhGKddldf17UXZLW5lcoMsSUCqDyySOZwcDwPdUN2r1s313NcsoQytndBzgAAAZ7eAHGpV5KPKGNKaVJImlimKnqY3gwyOGeeQeWRQTD7Q7U++P5sf0UfaHan3x/Nj+irf2d1CaeLpJ7Y2xLHdjZwzbvDBbHBSePDjTpQZ42h2I2iuot25bp0Q74TpU5gHly44JFVLJGVJVgQQcEEYII5gjvrUu3flDfSy3S2UjI3CGVZF3HbGSG90hHHhg5xw8M32FtJqF8qAe2XM3HA4Au2WPqGSfUKC49k9K3NH0+1I61/dpIw/w0bpT8W5Evy1ZW1m1kWniMzRzv0jbq9DHv9bgAp4jBJOAO2mrS7VJNTCoPadNt1hTuEsoBOPFYlQfr1KXEVzG6MFljJZHUjIJBwwIPA4ORQQ+LyivI7RxaXqDOoBZXjWMgNndJ3m4Z3T8lfNe1CS506z6VSj3txbqUQHKo0okI49qxKd447CeAr2udNuNNLyWY84jmeNWjlZy8RJWNSr8S0a5GUPEDJDdlL9UHTapaRc1t45LhuGcM2Ioxz4HDSn9Wgk9FFFBF/KJEVtluU9OzlS4HiiH20cjziLj5K8NuLVLuOyRzm0luYzLx4Mm5I0YJ/BaToxw7xUtkQMCCMgjBHhUR2PhVobjTbhQ4tXMQVuO9bt1oW4/A6ue9D3UEmmeKCIltyKGNeOcKqqB8gFRrYqNLvTCjKfN5TOkSkY/6cySCMAd3R7oHhivCfyZWsjgzz3k8YIIgmuXeMY8D1setq6utt4I7iK1s0M6xsFuOgQskEWGUHK9UFWC9UZ6obtFBX+3WiveaUQ2WvdJcxSjteLhh8dzRhJPiaoP5FkzrNr4GQ/y3+mr52tTzO4TUAMwMohvVxnMZOEkx/hsTnn1GPdVd6LsgdO2ktwnG2m6R4G7N0xtlc965+TB7aC96KKKDPv2Sf33a/oW+eap6rh+yT++7X9CfnmqeoNBfY2fet1+mX5gq4ap77Gz71uv0y/MFXDQFY12y/rC8/zM3+41bKrGm2X9YXn+Zm/3GoGetraJ97wfok+aKxTW1tE+9oP0SfNFAtqAeXT+pp/zov8AcSp/UA8un9TT/nRf7iUGW6X6D98wfpY/nikFL9B++YP0sfzxQbUooooKn+yO/q+D/MD5klQ7yKaYtvHc6tOPa4EZIh2s5Azu955IPFj3VYnlp0OS+htLaEdeS6Az2KBHIWY+AHGvSy0iOSeCwgH/AEWnbrzH8ZcDiiHsOMmVvhFaB62Wt/MrLpLpgssz9LOx/GzMML8RZYwPAU2r5P3g69jfXEEpJZ9/EkcjnizNGRgFjxO7jnypx2wv9MKiPUJod1TvGJ5OZwRxQHLY3sgEHBweYBqJWO1zRsi6Wt5qFuWwUkjfCL3x3D4JA/Bfe/OUCglOzt9qJumgvEgCRxhzNFvYk3mKqMN6JG6xI49nx/diz0815e8xNL0UR/woMpw4dsnStzI5V7bWa1JHZb0aMlzcbsUMbkbwlk4DO6SOoMscE8FNPOj6cltBFBH6ESKi+pRj5aBZRRRQFRPa4+aTw6iPQT2m6GOcDt1X/wDFIQ35rPUsryurdZEaORQyOpVlIyCpGCCO4iginlGjaWO2h6Ro7ee4RLh0OD0ZDYXe7A77qZ+EB206r5npduqKEgiHBEUEs7dyqMu7nHixpn2YG50uk3g6URrmFpMHp7Y8s9haP+jbh2Ke2n3T9nbW3bpI4lDgEdIxLMq9oDOSVXwBAoE2g3s1ys6XVs0SEnoxJu9eJsjDAE4YYOVPYV7zhl0KJbS4jsLobyRsX06Zvwd0qYifw0VmAz6Seqm7bLaKWdrTzPqwteRItz2yEk73QjkUC7+8x4NyGRxqabRaRDexmCQ4YYdGUgPEwJ3JE7QQQcH1jvoHaiots3rsiy+ZX2Fu1GUkHBLhB7tPhAeknYfCpTQZ9+yT++7X9Cfnmqfq4Psk/vu1/Qn55qnqDQX2Nn3rdfpl+YKuGqe+xs+9br9MvzBVw0BWNdsv6wvP8zN/uNWyqxptl/WF5/mZv9xqBorauife0H6JPmisU1tbRPvaD9EnzRQLagHl0/qaf86L/cSp/UA8un9TT/nRf7iUGXKXaD98wfpY/nikFL9B++YP0sfzxQbUoopk2n2jSzVQFMtxKd2C3T05G/4Uc2Y8AKDw2v1t4QkFsA97cZWFTyQcN6V+5EBz4nA7aTpPa6NbwRO/GWVU32IDSSucvIxJ9bEnlwHcK40ix8xSS7vn6W8nwJGRSfzIYF57o7BzJyT4L7aKK/ibzqyKHBRo50UndODwYEgg8DwPAjvFA23GwFuH84tj0N0SSZmAlDlm3j0iPwIJ7V3SBwBGBS7StYumufNp7ZVKJvtOkmY2Ukqu6CN4MSDlTwAU8TwqOva3mjsi22byykcIkEj+2xM3ohHPpRjtB4qBnsJp+2u1WWOKO3gx57ddRN3iI+Htkpz7iMHPEcTujHGg8dObz3UHnzmCy3oYu5p2Htr5+AuIx4mSpZSHQ9KjtYI4IvQjXGTzY8yzd7McsT2kml1AUUUUBRRRQMW1miNcIskBCXcBL28h5BsYKt3o46rD4+YFNjwxazagPmKaJ92aPeJ3JFI6SJwCN+NsYxyYYI7KmFRfaPSpIpRfWS5uFAWaLOBcRDPV7ulXmjHxU8DwBl8oWoJDfaRGVJQSTSBEXJJSIKiqo7y+B2DwFPem6JNLcLe3TtHMF3Y4I2G7HGSCUc49sZiASeABA3eWSv0a5trzcvIgGcKyBmGHj49dCD6LAjBHPh3VGtqdee8n+1dizJK4JuZirKYYQd1t3IGXbICkcMHPbkAvF1Y6zHJCG9sgkI6p3ZIpFYgOjDxHBlJB5HtFcWW0E1k62+pkEEhYr4DEch7BIBwik9fVPYeyvDa/TINP0svbhYWsk3oH7Q2R1SfdCU9Vgee934Ik1xcQyWym5CCKZVDLLjdJfACnPDiTjHfQU19kbpkzyW9wkbNCsZVpAMhSWyM45es8KpStXtoF1Zf1eyz2x9Kynbgq90MnHdHwHyvdioFq2xGl6g5WEvpl772lUICfBDwI8Y2xjsoF/wBjZ963X6ZfmCrhqAeSDZC40yG4iuNwlpQysjZDLugdoBHEdoqf0BWMdqvv26/zEv8AuNWzqxjtX9+3X+Yl/wBxqBrrauife0H6JPmisU1tnSlxBEB2Rp80UCqq+8ux/wCzzeLxf7i1YNRDyq6FNfae9vbqGkd48ZIAwGBJJPcKDJlSbYHZm5vbqLzeIsscis7ngqgEE5Y8M47OZqw9O8l9hp+6+rXIllPFbWHJ3z3BQOkf4gtT+xs7u6jWOCP7VWOMBVVRcsPADKQ+Od5vVQOuvbU7knm1nH5zeH+zBwsQPupn5KBzx6R7BXps3s10DtcTv095IMSTEYAXn0ca+4jHcOfM17abYQWcMkVjGjOnFkDjeZzxBkcknJ55bJxy7qrbV9akktbi6kvZrXULOTDWxcLEDnqoI/do68nOSePZwoJntNqiW+p2BuDuwvHOiOfRE56LGTyBKbyqT+Ew7TSrb6ynltmMV0tqkYMjMVzvFMEKxzwjODvY4nh2ZB9rl7DVLYo8kFxC2M7rg4PeCDlWHxGm+32QsbFDNNJM8UPXAuJ3eOPd4gqhO7kY4HBOeXGgcLXaFotPS71BBA+4GeNSWIJ9FQMZ3myOr2E4ycZrz2U0qXee8vFC3c4xuBt4QxA5WJT39rEc28AKS6PaSX863t0hSCPjZ27gggnh00i8t8j0QfRBzzNS+gKKKKAooooCiiigKKKKCLazoUsUxvNP3RMw9vt2OEuQBw48kkHIP8R4V8s5YNSAngd7e7hyjHdAkiPAtFKh4MuQDg8DgFT21KqYNf2aE7rcQube8Rd1J17VznckXk6Z7Dy5gg0DVe7FzXksZ1G7E8EbBhbRQ9EjMORky7lh4ZxTf5StS6aSPTkDmM4lvWjQsUtlblheOXPDq5IA5Gniz2p3XFrqSebTN1VkBPQTZ4e1S8MMfwGwwyMZrwttn5dPluJ7ZTdrcEGVJJPbuquAEkbg69m6xBH4R5UCnZaMF1kspWbT2RgEbeIEgYAGIv1hHje7SvAbuBXlqOt6bdySWl2E34nCssyYAY8V3ZPQBI4jDBvCnhbtbSy6SZEhWGLJjRshAo4KDgZ4YHLnTN5N9JYWG/cqGmvGaecEcCZOSkHsCbowaDobKXFv94X0iKOUFwOnjx3AkiRRy5Ma+/bvUoTifTxOv4y1nU/y5d1vkJpJ5L7vPn0CMWt7a7kjgJ47qDB3Ae1UPAeGOzFTaR8AnBOATgcz4DxoIq+39smfOI7u3xz6S1mI/aRWH8arC/2W2fuJXl+2bI0js7Asq8WJJ4MgI51cezO0Ud8kjxpIgilaJhIoU7yBd7ABPAE49YNeOsbS2kDmOZiWQBpN2J5BEp5NKyqRGDxOXI4Amgps7D7PLxbVWI7hJGf9Eq0rXygWO6FgM8+6Ao6K1nbkMc9wL/GpDd3cEERmYoseBhgM5zjdC4GWLEgADJJIxSfQdo4LwyrCXDwkCSOSNo3QsMrlHAIBHI0DU20l7JwttMlx+HcyxxKPHdBZz+zXw6LqFx983ogQ/wBlZpg+ozPlv2VWuNT20eNZ54rfpbW2kMc0gkw/Vxvske6QypnjllPA4GOJldrcLIiyIQyOoZWHIqRkH4waBh0PSbC0mMUATzlgWcli8xHe7sS2OI5kDur6l/NLfTWjqscKQK+8jNvuJGkUEMN3oyOjblk8RxFItqNj99xd2BW3vo8lXAwsoJyySgekrd/MHjSHYnXjeahcs8TwTR2tvHNE/NZFluScH3SkMpDDmCKDnQF+1eoPZMT5reEy2rMSSJQB0kbMSSSeDAn1cTXvt7ojrLDqFnGHvImWMx7uRPGxwUY4wuM5DngMHNPW2Ozgv4Ui3+jKypIJQOuhQ5ynYGPLJyME8KSX20iQEWlqJL27AwUDZ3PhTyejGPXx5YFAnudI060QXt3a2sEy4JKLvYc8gnVBduwYXJNdWWlzX8iXN8nRwIQ0FkeOGB6sk+OBfHEJyXPHJpVo+zTdKt3fOJ7sA7mMiKENzESHtxwLnrHwHCpLQFFFFAUUUUBRRRQFFFFAUUUUBRRRQJ9QsY542jmjSSNuaOoYH4j48ajKaFd2X3hN00I/9JcuTgd0U3F19Thx4ipdRQQm+1ewvh5pqUJglOcQ3I3cntMcoO43ZxRu6nGTZyfouhiv5ki3d0dSNpAuMYWTGeXaQT40/XtnHMhjlRZEbmrqCD6weFRv2GdDxsLqa0456PIlh5jh0cmd0c+CFcZ9VA87P6HDZQLBAu6i8ck5LMebMe1j2ml08oRSzEAAEkmo2LrVIcdJBb3a9rQyGJ+R49HICp7vT7eVJ7ra2BkZL2yu4k4b4ltWkj7COvGHQ8cdvA+IoOvJXGftbFIec7STH/ySM3+hFRDaUXBm1Wex4wYSK9Vsb7FIxvtB2KVibHWyCc8DgVMNK2q0mBejhuLaBc56MsI8E49y2MV43VppVw8redR4nx0yR3YCS4GOsqvjlwOMZHPNA+WaK9nF5qE3eijMHSgkAbo3CQOOQOPAj1jnUZ2ciuLTVpoJXS4F1F5wZwm44KFUCMASNwA9Xu4+JL3rN9ZyQdCL6O3HV3XinjVlCkEYySMcMYIxim3TtoNLtmZjfwzTyboeVpUd23eCrhOAAycKqgZJOMmgSbVaAlpDfSxzSBbtXHmnUKSXEqGNQuV3gWYjIB7O4VLNl9ONtZ20DHLRQxox8VUA/FkVH5tqbR5Vmhtru6lX2tHjtpSq55gM4WNc5GWyOGMnApV9s9SmIEVnHbqR6dzLvMP/ABxZyfW4oJTUZ1XaSyt523R014yhTFAm/KyqSQGC8FAJPFyAM868TslLOD5/ezTKecMPtEXZw6h6Ru3m/byqQaXpcNsnR28SRJ+CihR/DmaCPvYX97nzh/MYD/YwMGmYdu/N6Kd2IwT8Kn7R9HgtY+jt41jTmcc2P4TE8WY9rMSTS6igKKKKAooooCiiigKKKKAooooCiiigKKKKAooooCiiigKKKKCPat/Sn4v9BWU9c5R/H/xRRQeehf0h/NP+orTOxv8AQWn6KH5i0UUE4ooooCiiigKKKKAooooCiiigKKKKAooooP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6" name="Picture 5" descr="https://encrypted-tbn2.gstatic.com/images?q=tbn:ANd9GcTcvZRdtnBSC-tYZoA5eG9m0FU09TTP-mUyLVxnNv_7Zj3of8yVBrRYH7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533400"/>
            <a:ext cx="3349625" cy="32766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6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Auxiliary Expenditures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Salaries/Wages (16%)</a:t>
            </a:r>
          </a:p>
          <a:p>
            <a:r>
              <a:rPr lang="en-US" dirty="0" smtClean="0"/>
              <a:t>Benefits (6%)</a:t>
            </a:r>
          </a:p>
          <a:p>
            <a:r>
              <a:rPr lang="en-US" dirty="0" smtClean="0"/>
              <a:t>Debt Service (11%)</a:t>
            </a:r>
          </a:p>
          <a:p>
            <a:r>
              <a:rPr lang="en-US" dirty="0" smtClean="0"/>
              <a:t>Scholarships (5%)</a:t>
            </a:r>
          </a:p>
          <a:p>
            <a:r>
              <a:rPr lang="en-US" dirty="0" smtClean="0"/>
              <a:t>REF Housing Payments (21%)</a:t>
            </a:r>
          </a:p>
          <a:p>
            <a:r>
              <a:rPr lang="en-US" dirty="0" smtClean="0"/>
              <a:t>Aramark Meal Plan Payments (13%)</a:t>
            </a:r>
          </a:p>
          <a:p>
            <a:r>
              <a:rPr lang="en-US" dirty="0" smtClean="0"/>
              <a:t>Utilities (4%)</a:t>
            </a:r>
          </a:p>
          <a:p>
            <a:r>
              <a:rPr lang="en-US" dirty="0" smtClean="0"/>
              <a:t>Other Operating and Aux Indirect Cost Recovery (24%)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803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Surplus funds (i.e. profits) generated from auxiliary enterprises (about $35.7 mil total)</a:t>
            </a:r>
          </a:p>
          <a:p>
            <a:r>
              <a:rPr lang="en-US" dirty="0" smtClean="0"/>
              <a:t>Commonwealth requirement: $19.4 mil</a:t>
            </a:r>
          </a:p>
          <a:p>
            <a:r>
              <a:rPr lang="en-US" dirty="0" smtClean="0"/>
              <a:t>Additional $20 mil earmarked for debt service and capital improvement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118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Compensation</a:t>
            </a:r>
          </a:p>
          <a:p>
            <a:r>
              <a:rPr lang="en-US" dirty="0" smtClean="0"/>
              <a:t>Retention</a:t>
            </a:r>
          </a:p>
          <a:p>
            <a:r>
              <a:rPr lang="en-US" dirty="0" smtClean="0"/>
              <a:t>Departmental Budget Allocations</a:t>
            </a:r>
          </a:p>
          <a:p>
            <a:r>
              <a:rPr lang="en-US" dirty="0" smtClean="0"/>
              <a:t>ETF &amp; Course Fees</a:t>
            </a:r>
          </a:p>
          <a:p>
            <a:r>
              <a:rPr lang="en-US" dirty="0" smtClean="0"/>
              <a:t>General </a:t>
            </a:r>
            <a:r>
              <a:rPr lang="en-US" smtClean="0"/>
              <a:t>Assembly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62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Commonwealth of VA Budget Process</a:t>
            </a:r>
          </a:p>
          <a:p>
            <a:r>
              <a:rPr lang="en-US" dirty="0" smtClean="0"/>
              <a:t>After the Appropriation</a:t>
            </a:r>
          </a:p>
          <a:p>
            <a:pPr lvl="1"/>
            <a:r>
              <a:rPr lang="en-US" dirty="0" smtClean="0"/>
              <a:t>Revenues</a:t>
            </a:r>
          </a:p>
          <a:p>
            <a:pPr lvl="2"/>
            <a:r>
              <a:rPr lang="en-US" dirty="0" smtClean="0"/>
              <a:t>E&amp;G</a:t>
            </a:r>
          </a:p>
          <a:p>
            <a:pPr lvl="2"/>
            <a:r>
              <a:rPr lang="en-US" dirty="0" smtClean="0"/>
              <a:t>Auxiliary</a:t>
            </a:r>
          </a:p>
          <a:p>
            <a:pPr lvl="2"/>
            <a:r>
              <a:rPr lang="en-US" dirty="0" smtClean="0"/>
              <a:t>Sponsored Programs (Grants &amp; Contracts)</a:t>
            </a:r>
          </a:p>
          <a:p>
            <a:pPr lvl="1"/>
            <a:r>
              <a:rPr lang="en-US" dirty="0" smtClean="0"/>
              <a:t>Expenditures</a:t>
            </a:r>
          </a:p>
          <a:p>
            <a:pPr lvl="1"/>
            <a:r>
              <a:rPr lang="en-US" dirty="0" smtClean="0"/>
              <a:t>Reserves</a:t>
            </a:r>
          </a:p>
          <a:p>
            <a:pPr lvl="1"/>
            <a:r>
              <a:rPr lang="en-US" dirty="0" smtClean="0"/>
              <a:t>Budgeting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299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Commonwealth of Virginia Budget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 by Governor</a:t>
            </a:r>
          </a:p>
          <a:p>
            <a:r>
              <a:rPr lang="en-US" dirty="0" smtClean="0"/>
              <a:t>Approval/Modification by General Assembly</a:t>
            </a:r>
          </a:p>
          <a:p>
            <a:r>
              <a:rPr lang="en-US" dirty="0" smtClean="0"/>
              <a:t>Six Year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626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/>
          <a:lstStyle/>
          <a:p>
            <a:r>
              <a:rPr lang="en-US" dirty="0" smtClean="0"/>
              <a:t>Overview of Revenues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33600"/>
            <a:ext cx="6777317" cy="3886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E&amp;G Operating Revenue </a:t>
            </a:r>
            <a:r>
              <a:rPr lang="en-US" dirty="0" smtClean="0"/>
              <a:t> </a:t>
            </a:r>
            <a:r>
              <a:rPr lang="en-US" sz="1900" dirty="0" smtClean="0"/>
              <a:t>(56% </a:t>
            </a:r>
            <a:r>
              <a:rPr lang="en-US" sz="1900" dirty="0"/>
              <a:t>of total revenues)</a:t>
            </a:r>
          </a:p>
          <a:p>
            <a:pPr lvl="1"/>
            <a:r>
              <a:rPr lang="en-US" dirty="0"/>
              <a:t>General Funds </a:t>
            </a:r>
            <a:r>
              <a:rPr lang="en-US" dirty="0" smtClean="0"/>
              <a:t>(22%)</a:t>
            </a:r>
            <a:endParaRPr lang="en-US" dirty="0"/>
          </a:p>
          <a:p>
            <a:pPr lvl="1"/>
            <a:r>
              <a:rPr lang="en-US" dirty="0" smtClean="0"/>
              <a:t>Tuition (32%)</a:t>
            </a:r>
            <a:endParaRPr lang="en-US" dirty="0"/>
          </a:p>
          <a:p>
            <a:pPr lvl="1"/>
            <a:r>
              <a:rPr lang="en-US" dirty="0" smtClean="0"/>
              <a:t>Fees and Other E&amp;G Revenues (2%)</a:t>
            </a:r>
          </a:p>
          <a:p>
            <a:r>
              <a:rPr lang="en-US" dirty="0" smtClean="0"/>
              <a:t>Auxiliary Revenue  </a:t>
            </a:r>
            <a:r>
              <a:rPr lang="en-US" sz="1900" dirty="0" smtClean="0"/>
              <a:t>(44% </a:t>
            </a:r>
            <a:r>
              <a:rPr lang="en-US" sz="1900" dirty="0"/>
              <a:t>of total revenues)</a:t>
            </a:r>
          </a:p>
          <a:p>
            <a:pPr lvl="1"/>
            <a:r>
              <a:rPr lang="en-US" dirty="0" smtClean="0"/>
              <a:t>Housing Fees (18%)</a:t>
            </a:r>
            <a:endParaRPr lang="en-US" dirty="0"/>
          </a:p>
          <a:p>
            <a:pPr lvl="1"/>
            <a:r>
              <a:rPr lang="en-US" dirty="0" smtClean="0"/>
              <a:t>Comprehensive Fees (16%)</a:t>
            </a:r>
          </a:p>
          <a:p>
            <a:pPr lvl="1"/>
            <a:r>
              <a:rPr lang="en-US" dirty="0" smtClean="0"/>
              <a:t>Dining Fees (7%)</a:t>
            </a:r>
            <a:endParaRPr lang="en-US" dirty="0"/>
          </a:p>
          <a:p>
            <a:pPr lvl="1"/>
            <a:r>
              <a:rPr lang="en-US" dirty="0"/>
              <a:t>Other </a:t>
            </a:r>
            <a:r>
              <a:rPr lang="en-US" dirty="0" smtClean="0"/>
              <a:t>Auxiliary Revenues (1%)</a:t>
            </a:r>
            <a:endParaRPr lang="en-US" dirty="0"/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Revenue Fact:</a:t>
            </a:r>
          </a:p>
          <a:p>
            <a:pPr lvl="1"/>
            <a:r>
              <a:rPr lang="en-US" dirty="0" smtClean="0"/>
              <a:t>30 students = $367,200 in revenue = 1% tuition increase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91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Revenues: E&amp;G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E&amp;G Operating Revenue </a:t>
            </a:r>
          </a:p>
          <a:p>
            <a:pPr lvl="1"/>
            <a:r>
              <a:rPr lang="en-US" dirty="0" smtClean="0"/>
              <a:t>General Funds (State Appropriation)- $27.2M </a:t>
            </a:r>
          </a:p>
          <a:p>
            <a:pPr lvl="1"/>
            <a:r>
              <a:rPr lang="en-US" dirty="0" smtClean="0"/>
              <a:t>Tuition and Fees - $39.4M</a:t>
            </a:r>
          </a:p>
          <a:p>
            <a:pPr lvl="1"/>
            <a:r>
              <a:rPr lang="en-US" dirty="0" smtClean="0"/>
              <a:t>Other Revenues - $1.5M</a:t>
            </a:r>
          </a:p>
          <a:p>
            <a:r>
              <a:rPr lang="en-US" dirty="0" smtClean="0"/>
              <a:t>Uses: instruction, public service, academic support, student services, institutional support, operations of physical plant</a:t>
            </a:r>
          </a:p>
        </p:txBody>
      </p:sp>
    </p:spTree>
    <p:extLst>
      <p:ext uri="{BB962C8B-B14F-4D97-AF65-F5344CB8AC3E}">
        <p14:creationId xmlns:p14="http://schemas.microsoft.com/office/powerpoint/2010/main" val="1970501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Revenues: Auxiliar</a:t>
            </a:r>
            <a:r>
              <a:rPr lang="en-US" dirty="0"/>
              <a:t>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Auxiliary Revenues - $54.2M</a:t>
            </a:r>
          </a:p>
          <a:p>
            <a:pPr lvl="1"/>
            <a:r>
              <a:rPr lang="en-US" dirty="0" smtClean="0"/>
              <a:t>Student Fees (dining ($9.4M), housing ($22.6M), comp fees($19.8M)</a:t>
            </a:r>
          </a:p>
          <a:p>
            <a:pPr lvl="1"/>
            <a:r>
              <a:rPr lang="en-US" dirty="0" smtClean="0"/>
              <a:t>Direct Sales ($2.5M)</a:t>
            </a:r>
          </a:p>
          <a:p>
            <a:r>
              <a:rPr lang="en-US" dirty="0" smtClean="0"/>
              <a:t>Uses: dining, housing, bookstore, parking, telecommunications, student health, student union, recreation, athletics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409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Revenues: Sponsored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Sponsored program funds are generated through a grant or contractual agreement. Funds may be provided by state, federal, local, or private entities. Funds must be expended for the purposes outlined in the grant or contract.</a:t>
            </a:r>
          </a:p>
          <a:p>
            <a:r>
              <a:rPr lang="en-US" dirty="0" smtClean="0"/>
              <a:t>McAllister &amp; Quinn hired to identify grant opportunities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37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Expenditures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Budgeting process</a:t>
            </a:r>
          </a:p>
          <a:p>
            <a:pPr lvl="1"/>
            <a:r>
              <a:rPr lang="en-US" dirty="0" smtClean="0"/>
              <a:t>Budget requests from Vice Presidents</a:t>
            </a:r>
          </a:p>
          <a:p>
            <a:pPr lvl="1"/>
            <a:r>
              <a:rPr lang="en-US" dirty="0" smtClean="0"/>
              <a:t>Review by UPC </a:t>
            </a:r>
          </a:p>
          <a:p>
            <a:pPr lvl="2"/>
            <a:r>
              <a:rPr lang="en-US" dirty="0"/>
              <a:t>Criteria for approval</a:t>
            </a:r>
          </a:p>
          <a:p>
            <a:pPr lvl="3"/>
            <a:r>
              <a:rPr lang="en-US" dirty="0"/>
              <a:t>Critical services</a:t>
            </a:r>
          </a:p>
          <a:p>
            <a:pPr lvl="3"/>
            <a:r>
              <a:rPr lang="en-US" dirty="0"/>
              <a:t>Assessment data</a:t>
            </a:r>
          </a:p>
          <a:p>
            <a:pPr lvl="3"/>
            <a:r>
              <a:rPr lang="en-US" dirty="0"/>
              <a:t>Alignment with strategic plan</a:t>
            </a:r>
          </a:p>
          <a:p>
            <a:pPr lvl="1"/>
            <a:r>
              <a:rPr lang="en-US" dirty="0" smtClean="0"/>
              <a:t>Lancer Plan</a:t>
            </a:r>
          </a:p>
          <a:p>
            <a:pPr lvl="1"/>
            <a:r>
              <a:rPr lang="en-US" dirty="0" smtClean="0"/>
              <a:t>Operating Plan &amp; Tuition</a:t>
            </a:r>
          </a:p>
          <a:p>
            <a:pPr lvl="1"/>
            <a:r>
              <a:rPr lang="en-US" dirty="0" smtClean="0"/>
              <a:t>Six Year Plan submitted to Commonwealth </a:t>
            </a:r>
          </a:p>
        </p:txBody>
      </p:sp>
    </p:spTree>
    <p:extLst>
      <p:ext uri="{BB962C8B-B14F-4D97-AF65-F5344CB8AC3E}">
        <p14:creationId xmlns:p14="http://schemas.microsoft.com/office/powerpoint/2010/main" val="3713843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200" y="2209800"/>
            <a:ext cx="6096000" cy="1371600"/>
          </a:xfrm>
          <a:prstGeom prst="ellipse">
            <a:avLst/>
          </a:prstGeom>
          <a:solidFill>
            <a:schemeClr val="bg2">
              <a:lumMod val="60000"/>
              <a:lumOff val="40000"/>
              <a:alpha val="4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E&amp;G Expenditures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Faculty/Adjunct Salaries (29%)</a:t>
            </a:r>
          </a:p>
          <a:p>
            <a:r>
              <a:rPr lang="en-US" dirty="0" smtClean="0"/>
              <a:t>Other Salaries/Wages (31%)</a:t>
            </a:r>
          </a:p>
          <a:p>
            <a:r>
              <a:rPr lang="en-US" dirty="0" smtClean="0"/>
              <a:t>Benefits (24%)</a:t>
            </a:r>
          </a:p>
          <a:p>
            <a:r>
              <a:rPr lang="en-US" dirty="0" smtClean="0"/>
              <a:t>Scholarships (3%)</a:t>
            </a:r>
          </a:p>
          <a:p>
            <a:r>
              <a:rPr lang="en-US" dirty="0" smtClean="0"/>
              <a:t>Maintenance (6%)</a:t>
            </a:r>
          </a:p>
          <a:p>
            <a:r>
              <a:rPr lang="en-US" dirty="0" smtClean="0"/>
              <a:t>Utilities (2%)</a:t>
            </a:r>
          </a:p>
          <a:p>
            <a:r>
              <a:rPr lang="en-US" dirty="0" smtClean="0"/>
              <a:t>Fuel (2%)</a:t>
            </a:r>
          </a:p>
          <a:p>
            <a:r>
              <a:rPr lang="en-US" dirty="0" smtClean="0"/>
              <a:t>Other Operating (3%)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53200" y="2667000"/>
            <a:ext cx="1295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84%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713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3101</TotalTime>
  <Words>483</Words>
  <Application>Microsoft Macintosh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Budget Overview</vt:lpstr>
      <vt:lpstr>Overview</vt:lpstr>
      <vt:lpstr>Commonwealth of Virginia Budget Process</vt:lpstr>
      <vt:lpstr>Overview of Revenues</vt:lpstr>
      <vt:lpstr>Revenues: E&amp;G</vt:lpstr>
      <vt:lpstr>Revenues: Auxiliary</vt:lpstr>
      <vt:lpstr>Revenues: Sponsored Programs</vt:lpstr>
      <vt:lpstr>Expenditures</vt:lpstr>
      <vt:lpstr>E&amp;G Expenditures</vt:lpstr>
      <vt:lpstr>Auxiliary Expenditures</vt:lpstr>
      <vt:lpstr>Reserves</vt:lpstr>
      <vt:lpstr>Current Issues</vt:lpstr>
    </vt:vector>
  </TitlesOfParts>
  <Company>Longwood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Budget Forum</dc:title>
  <dc:creator>Longwood University</dc:creator>
  <cp:lastModifiedBy>Halliday, Jeffrey</cp:lastModifiedBy>
  <cp:revision>45</cp:revision>
  <cp:lastPrinted>2014-02-25T23:47:29Z</cp:lastPrinted>
  <dcterms:created xsi:type="dcterms:W3CDTF">2014-02-25T14:59:56Z</dcterms:created>
  <dcterms:modified xsi:type="dcterms:W3CDTF">2017-03-30T12:11:11Z</dcterms:modified>
</cp:coreProperties>
</file>