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301" r:id="rId3"/>
    <p:sldId id="302" r:id="rId4"/>
    <p:sldId id="256" r:id="rId5"/>
    <p:sldId id="258" r:id="rId6"/>
    <p:sldId id="259" r:id="rId7"/>
    <p:sldId id="416" r:id="rId8"/>
    <p:sldId id="260" r:id="rId9"/>
    <p:sldId id="376" r:id="rId10"/>
    <p:sldId id="261" r:id="rId11"/>
    <p:sldId id="262" r:id="rId12"/>
    <p:sldId id="263" r:id="rId13"/>
    <p:sldId id="378" r:id="rId14"/>
    <p:sldId id="377" r:id="rId15"/>
    <p:sldId id="264" r:id="rId16"/>
    <p:sldId id="390" r:id="rId17"/>
    <p:sldId id="417" r:id="rId18"/>
    <p:sldId id="265" r:id="rId19"/>
    <p:sldId id="266" r:id="rId20"/>
    <p:sldId id="275" r:id="rId21"/>
    <p:sldId id="308" r:id="rId22"/>
    <p:sldId id="309" r:id="rId23"/>
    <p:sldId id="304" r:id="rId24"/>
    <p:sldId id="268" r:id="rId25"/>
    <p:sldId id="269" r:id="rId26"/>
    <p:sldId id="423" r:id="rId27"/>
    <p:sldId id="379" r:id="rId28"/>
    <p:sldId id="405" r:id="rId29"/>
    <p:sldId id="406" r:id="rId30"/>
    <p:sldId id="277" r:id="rId31"/>
    <p:sldId id="424" r:id="rId32"/>
    <p:sldId id="380" r:id="rId33"/>
    <p:sldId id="334" r:id="rId34"/>
    <p:sldId id="381" r:id="rId35"/>
    <p:sldId id="408" r:id="rId36"/>
    <p:sldId id="279" r:id="rId37"/>
    <p:sldId id="418" r:id="rId38"/>
    <p:sldId id="311" r:id="rId39"/>
    <p:sldId id="313" r:id="rId40"/>
    <p:sldId id="345" r:id="rId41"/>
    <p:sldId id="383" r:id="rId42"/>
    <p:sldId id="314" r:id="rId43"/>
    <p:sldId id="315" r:id="rId44"/>
    <p:sldId id="316" r:id="rId45"/>
    <p:sldId id="317" r:id="rId46"/>
    <p:sldId id="336" r:id="rId47"/>
    <p:sldId id="337" r:id="rId48"/>
    <p:sldId id="338" r:id="rId49"/>
    <p:sldId id="425" r:id="rId50"/>
    <p:sldId id="420" r:id="rId51"/>
    <p:sldId id="409" r:id="rId52"/>
    <p:sldId id="410" r:id="rId53"/>
    <p:sldId id="319" r:id="rId54"/>
    <p:sldId id="411" r:id="rId55"/>
    <p:sldId id="412" r:id="rId56"/>
    <p:sldId id="320" r:id="rId57"/>
    <p:sldId id="413" r:id="rId58"/>
    <p:sldId id="414" r:id="rId59"/>
    <p:sldId id="322" r:id="rId60"/>
    <p:sldId id="346" r:id="rId61"/>
    <p:sldId id="392" r:id="rId62"/>
    <p:sldId id="349" r:id="rId63"/>
    <p:sldId id="398" r:id="rId64"/>
    <p:sldId id="386" r:id="rId65"/>
    <p:sldId id="387" r:id="rId66"/>
    <p:sldId id="388"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97" r:id="rId81"/>
    <p:sldId id="364" r:id="rId82"/>
    <p:sldId id="385" r:id="rId83"/>
    <p:sldId id="375" r:id="rId84"/>
    <p:sldId id="324" r:id="rId85"/>
    <p:sldId id="389" r:id="rId86"/>
    <p:sldId id="29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68324F-0DEC-48E8-A2AA-08471A35990B}">
          <p14:sldIdLst>
            <p14:sldId id="257"/>
            <p14:sldId id="301"/>
            <p14:sldId id="302"/>
            <p14:sldId id="256"/>
            <p14:sldId id="258"/>
            <p14:sldId id="259"/>
            <p14:sldId id="416"/>
            <p14:sldId id="260"/>
            <p14:sldId id="376"/>
            <p14:sldId id="261"/>
            <p14:sldId id="262"/>
            <p14:sldId id="263"/>
            <p14:sldId id="378"/>
            <p14:sldId id="377"/>
            <p14:sldId id="264"/>
            <p14:sldId id="390"/>
            <p14:sldId id="417"/>
            <p14:sldId id="265"/>
            <p14:sldId id="266"/>
            <p14:sldId id="275"/>
            <p14:sldId id="308"/>
            <p14:sldId id="309"/>
            <p14:sldId id="304"/>
            <p14:sldId id="268"/>
            <p14:sldId id="269"/>
            <p14:sldId id="423"/>
            <p14:sldId id="379"/>
            <p14:sldId id="405"/>
            <p14:sldId id="406"/>
            <p14:sldId id="277"/>
            <p14:sldId id="424"/>
            <p14:sldId id="380"/>
            <p14:sldId id="334"/>
            <p14:sldId id="381"/>
            <p14:sldId id="408"/>
            <p14:sldId id="279"/>
            <p14:sldId id="418"/>
          </p14:sldIdLst>
        </p14:section>
        <p14:section name="Untitled Section" id="{68FC1ABD-F1B0-466E-8BD4-B4C599D83F43}">
          <p14:sldIdLst>
            <p14:sldId id="311"/>
            <p14:sldId id="313"/>
            <p14:sldId id="345"/>
            <p14:sldId id="383"/>
            <p14:sldId id="314"/>
            <p14:sldId id="315"/>
            <p14:sldId id="316"/>
            <p14:sldId id="317"/>
            <p14:sldId id="336"/>
            <p14:sldId id="337"/>
            <p14:sldId id="338"/>
            <p14:sldId id="425"/>
            <p14:sldId id="420"/>
            <p14:sldId id="409"/>
            <p14:sldId id="410"/>
            <p14:sldId id="319"/>
            <p14:sldId id="411"/>
            <p14:sldId id="412"/>
            <p14:sldId id="320"/>
            <p14:sldId id="413"/>
            <p14:sldId id="414"/>
            <p14:sldId id="322"/>
            <p14:sldId id="346"/>
            <p14:sldId id="392"/>
            <p14:sldId id="349"/>
            <p14:sldId id="398"/>
            <p14:sldId id="386"/>
            <p14:sldId id="387"/>
            <p14:sldId id="388"/>
            <p14:sldId id="351"/>
            <p14:sldId id="352"/>
            <p14:sldId id="353"/>
            <p14:sldId id="354"/>
            <p14:sldId id="355"/>
            <p14:sldId id="356"/>
            <p14:sldId id="357"/>
            <p14:sldId id="358"/>
            <p14:sldId id="359"/>
            <p14:sldId id="360"/>
            <p14:sldId id="361"/>
            <p14:sldId id="362"/>
            <p14:sldId id="363"/>
            <p14:sldId id="397"/>
            <p14:sldId id="364"/>
            <p14:sldId id="385"/>
            <p14:sldId id="375"/>
            <p14:sldId id="324"/>
            <p14:sldId id="389"/>
            <p14:sldId id="2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ylor, Heather" initials="SH" lastIdx="2" clrIdx="0">
    <p:extLst>
      <p:ext uri="{19B8F6BF-5375-455C-9EA6-DF929625EA0E}">
        <p15:presenceInfo xmlns:p15="http://schemas.microsoft.com/office/powerpoint/2012/main" userId="S-1-5-21-1801674531-823518204-2146731321-114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6395" autoAdjust="0"/>
  </p:normalViewPr>
  <p:slideViewPr>
    <p:cSldViewPr snapToGrid="0">
      <p:cViewPr varScale="1">
        <p:scale>
          <a:sx n="111" d="100"/>
          <a:sy n="111"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3FCA6-BA1E-4C53-A366-1ECE2F5D59F0}" type="datetimeFigureOut">
              <a:rPr lang="en-US" smtClean="0"/>
              <a:t>10/8/2021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CAB92-7D17-4362-B74B-9F8A87EDA92B}" type="slidenum">
              <a:rPr lang="en-US" smtClean="0"/>
              <a:t>‹#›</a:t>
            </a:fld>
            <a:endParaRPr lang="en-US" dirty="0"/>
          </a:p>
        </p:txBody>
      </p:sp>
    </p:spTree>
    <p:extLst>
      <p:ext uri="{BB962C8B-B14F-4D97-AF65-F5344CB8AC3E}">
        <p14:creationId xmlns:p14="http://schemas.microsoft.com/office/powerpoint/2010/main" val="8462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23054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292134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104560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242005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411636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310591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200450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41505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344139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413910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0851B5-6DB0-4F08-B164-10D0DE33E517}" type="datetimeFigureOut">
              <a:rPr lang="en-US" smtClean="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9B4AC-7228-4A85-A147-264BEC9341D4}" type="slidenum">
              <a:rPr lang="en-US" smtClean="0"/>
              <a:t>‹#›</a:t>
            </a:fld>
            <a:endParaRPr lang="en-US" dirty="0"/>
          </a:p>
        </p:txBody>
      </p:sp>
    </p:spTree>
    <p:extLst>
      <p:ext uri="{BB962C8B-B14F-4D97-AF65-F5344CB8AC3E}">
        <p14:creationId xmlns:p14="http://schemas.microsoft.com/office/powerpoint/2010/main" val="271551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851B5-6DB0-4F08-B164-10D0DE33E517}" type="datetimeFigureOut">
              <a:rPr lang="en-US" smtClean="0"/>
              <a:t>10/8/2021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9B4AC-7228-4A85-A147-264BEC9341D4}" type="slidenum">
              <a:rPr lang="en-US" smtClean="0"/>
              <a:t>‹#›</a:t>
            </a:fld>
            <a:endParaRPr lang="en-US" dirty="0"/>
          </a:p>
        </p:txBody>
      </p:sp>
    </p:spTree>
    <p:extLst>
      <p:ext uri="{BB962C8B-B14F-4D97-AF65-F5344CB8AC3E}">
        <p14:creationId xmlns:p14="http://schemas.microsoft.com/office/powerpoint/2010/main" val="1749395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nterviewexchange.com/login.js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aiandra GD" panose="020E0502030308020204" pitchFamily="34" charset="0"/>
              </a:rPr>
              <a:t>Steps to advertise a vacant position in Hirezon</a:t>
            </a:r>
            <a:endParaRPr lang="en-US" dirty="0">
              <a:latin typeface="Maiandra GD" panose="020E0502030308020204" pitchFamily="34" charset="0"/>
            </a:endParaRPr>
          </a:p>
        </p:txBody>
      </p:sp>
      <p:sp>
        <p:nvSpPr>
          <p:cNvPr id="3" name="Content Placeholder 2"/>
          <p:cNvSpPr>
            <a:spLocks noGrp="1"/>
          </p:cNvSpPr>
          <p:nvPr>
            <p:ph idx="1"/>
          </p:nvPr>
        </p:nvSpPr>
        <p:spPr>
          <a:xfrm>
            <a:off x="838200" y="1825626"/>
            <a:ext cx="10515600" cy="1005256"/>
          </a:xfrm>
        </p:spPr>
        <p:txBody>
          <a:bodyPr>
            <a:normAutofit lnSpcReduction="10000"/>
          </a:bodyPr>
          <a:lstStyle/>
          <a:p>
            <a:pPr marL="0" indent="0" algn="ctr">
              <a:buNone/>
            </a:pPr>
            <a:r>
              <a:rPr lang="en-US" sz="3200" dirty="0" smtClean="0"/>
              <a:t>Copy and paste link below and hit enter</a:t>
            </a:r>
            <a:endParaRPr lang="en-US" sz="3200" dirty="0"/>
          </a:p>
          <a:p>
            <a:pPr marL="0" indent="0" algn="ctr">
              <a:buNone/>
            </a:pPr>
            <a:r>
              <a:rPr lang="en-US" sz="3200" dirty="0">
                <a:hlinkClick r:id="rId2"/>
              </a:rPr>
              <a:t>https://www.interviewexchange.com/login.jsp</a:t>
            </a:r>
            <a:endParaRPr lang="en-US" sz="3200" dirty="0"/>
          </a:p>
          <a:p>
            <a:pPr marL="0" indent="0" algn="ctr">
              <a:buNone/>
            </a:pPr>
            <a:endParaRPr lang="en-US" sz="3200" dirty="0">
              <a:latin typeface="Maiandra GD" panose="020E0502030308020204" pitchFamily="34" charset="0"/>
            </a:endParaRPr>
          </a:p>
        </p:txBody>
      </p:sp>
      <p:pic>
        <p:nvPicPr>
          <p:cNvPr id="6" name="Picture 5"/>
          <p:cNvPicPr>
            <a:picLocks noChangeAspect="1"/>
          </p:cNvPicPr>
          <p:nvPr/>
        </p:nvPicPr>
        <p:blipFill>
          <a:blip r:embed="rId3"/>
          <a:stretch>
            <a:fillRect/>
          </a:stretch>
        </p:blipFill>
        <p:spPr>
          <a:xfrm>
            <a:off x="3046354" y="3161001"/>
            <a:ext cx="5534025" cy="619125"/>
          </a:xfrm>
          <a:prstGeom prst="rect">
            <a:avLst/>
          </a:prstGeom>
        </p:spPr>
      </p:pic>
    </p:spTree>
    <p:extLst>
      <p:ext uri="{BB962C8B-B14F-4D97-AF65-F5344CB8AC3E}">
        <p14:creationId xmlns:p14="http://schemas.microsoft.com/office/powerpoint/2010/main" val="3024844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Recruitment Request</a:t>
            </a:r>
            <a:br>
              <a:rPr lang="en-US" dirty="0" smtClean="0"/>
            </a:br>
            <a:endParaRPr lang="en-US" dirty="0"/>
          </a:p>
        </p:txBody>
      </p:sp>
      <p:sp>
        <p:nvSpPr>
          <p:cNvPr id="3" name="Content Placeholder 2"/>
          <p:cNvSpPr>
            <a:spLocks noGrp="1"/>
          </p:cNvSpPr>
          <p:nvPr>
            <p:ph idx="1"/>
          </p:nvPr>
        </p:nvSpPr>
        <p:spPr>
          <a:xfrm>
            <a:off x="896389" y="997527"/>
            <a:ext cx="10515600" cy="5411586"/>
          </a:xfrm>
        </p:spPr>
        <p:txBody>
          <a:bodyPr>
            <a:normAutofit fontScale="92500" lnSpcReduction="10000"/>
          </a:bodyPr>
          <a:lstStyle/>
          <a:p>
            <a:r>
              <a:rPr lang="en-US" dirty="0" smtClean="0"/>
              <a:t>Fill out all sections of Recruitment Request</a:t>
            </a:r>
          </a:p>
          <a:p>
            <a:pPr lvl="1"/>
            <a:r>
              <a:rPr lang="en-US" dirty="0" smtClean="0"/>
              <a:t>Please select 1 option (there are 4 choices) – vacancy, new position,  seasonal/temporary, or no recruitment</a:t>
            </a:r>
          </a:p>
          <a:p>
            <a:pPr lvl="1"/>
            <a:r>
              <a:rPr lang="en-US" dirty="0" smtClean="0"/>
              <a:t>Department – Prepopulated </a:t>
            </a:r>
          </a:p>
          <a:p>
            <a:pPr lvl="1"/>
            <a:r>
              <a:rPr lang="en-US" dirty="0" smtClean="0"/>
              <a:t>Title – </a:t>
            </a:r>
            <a:r>
              <a:rPr lang="en-US" dirty="0" smtClean="0"/>
              <a:t>Prepopulated</a:t>
            </a:r>
            <a:endParaRPr lang="en-US" dirty="0" smtClean="0"/>
          </a:p>
          <a:p>
            <a:pPr lvl="1"/>
            <a:r>
              <a:rPr lang="en-US" dirty="0" smtClean="0"/>
              <a:t>Proposed salary</a:t>
            </a:r>
          </a:p>
          <a:p>
            <a:pPr lvl="1"/>
            <a:r>
              <a:rPr lang="en-US" dirty="0" smtClean="0"/>
              <a:t>Position #</a:t>
            </a:r>
          </a:p>
          <a:p>
            <a:pPr lvl="1"/>
            <a:r>
              <a:rPr lang="en-US" dirty="0" smtClean="0"/>
              <a:t>Please suggest Advertisement sources that</a:t>
            </a:r>
            <a:r>
              <a:rPr lang="en-US" dirty="0" smtClean="0">
                <a:solidFill>
                  <a:srgbClr val="FF0000"/>
                </a:solidFill>
              </a:rPr>
              <a:t> </a:t>
            </a:r>
            <a:r>
              <a:rPr lang="en-US" dirty="0" smtClean="0"/>
              <a:t>you would like to post the </a:t>
            </a:r>
            <a:r>
              <a:rPr lang="en-US" dirty="0" smtClean="0"/>
              <a:t>job</a:t>
            </a:r>
          </a:p>
          <a:p>
            <a:pPr lvl="1"/>
            <a:r>
              <a:rPr lang="en-US" dirty="0" smtClean="0"/>
              <a:t>Please indicate the number of positions to be filled (if multiple)</a:t>
            </a:r>
            <a:endParaRPr lang="en-US" dirty="0" smtClean="0"/>
          </a:p>
          <a:p>
            <a:pPr lvl="1"/>
            <a:r>
              <a:rPr lang="en-US" dirty="0" smtClean="0"/>
              <a:t>Advertising Budget </a:t>
            </a:r>
            <a:r>
              <a:rPr lang="en-US" dirty="0" smtClean="0"/>
              <a:t>Code</a:t>
            </a:r>
          </a:p>
          <a:p>
            <a:pPr lvl="1"/>
            <a:r>
              <a:rPr lang="en-US" dirty="0" smtClean="0"/>
              <a:t>Do you want to advertise externally? Yes or No</a:t>
            </a:r>
          </a:p>
          <a:p>
            <a:pPr lvl="1"/>
            <a:r>
              <a:rPr lang="en-US" dirty="0" smtClean="0"/>
              <a:t>Type of Search – General Public, All State Employees or Longwood Employees only</a:t>
            </a:r>
            <a:endParaRPr lang="en-US" dirty="0" smtClean="0"/>
          </a:p>
          <a:p>
            <a:pPr lvl="1"/>
            <a:r>
              <a:rPr lang="en-US" dirty="0" smtClean="0"/>
              <a:t>Salary Budget </a:t>
            </a:r>
            <a:r>
              <a:rPr lang="en-US" dirty="0" smtClean="0"/>
              <a:t>Code</a:t>
            </a:r>
          </a:p>
          <a:p>
            <a:pPr lvl="1"/>
            <a:r>
              <a:rPr lang="en-US" dirty="0" smtClean="0"/>
              <a:t>If filling a vacant position, indicate first and last name of individual being replaced</a:t>
            </a:r>
          </a:p>
          <a:p>
            <a:pPr lvl="1"/>
            <a:r>
              <a:rPr lang="en-US" dirty="0" smtClean="0"/>
              <a:t>Separation Date of individual being replaced</a:t>
            </a:r>
            <a:r>
              <a:rPr lang="en-US" dirty="0" smtClean="0"/>
              <a:t> </a:t>
            </a:r>
            <a:endParaRPr lang="en-US" dirty="0" smtClean="0"/>
          </a:p>
          <a:p>
            <a:pPr marL="914400" lvl="2" indent="0">
              <a:buNone/>
            </a:pPr>
            <a:endParaRPr lang="en-US" dirty="0"/>
          </a:p>
        </p:txBody>
      </p:sp>
    </p:spTree>
    <p:extLst>
      <p:ext uri="{BB962C8B-B14F-4D97-AF65-F5344CB8AC3E}">
        <p14:creationId xmlns:p14="http://schemas.microsoft.com/office/powerpoint/2010/main" val="141491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Fill out all sections of Recruitment Request</a:t>
            </a:r>
            <a:br>
              <a:rPr lang="en-US" dirty="0" smtClean="0"/>
            </a:br>
            <a:endParaRPr lang="en-US" dirty="0"/>
          </a:p>
        </p:txBody>
      </p:sp>
      <p:sp>
        <p:nvSpPr>
          <p:cNvPr id="3" name="Content Placeholder 2"/>
          <p:cNvSpPr>
            <a:spLocks noGrp="1"/>
          </p:cNvSpPr>
          <p:nvPr>
            <p:ph idx="1"/>
          </p:nvPr>
        </p:nvSpPr>
        <p:spPr/>
        <p:txBody>
          <a:bodyPr/>
          <a:lstStyle/>
          <a:p>
            <a:pPr lvl="1"/>
            <a:r>
              <a:rPr lang="en-US" dirty="0" smtClean="0"/>
              <a:t>Position Type – Select one of the options	</a:t>
            </a:r>
          </a:p>
          <a:p>
            <a:pPr marL="1371600" lvl="2" indent="-457200">
              <a:buFont typeface="+mj-lt"/>
              <a:buAutoNum type="arabicPeriod"/>
            </a:pPr>
            <a:r>
              <a:rPr lang="en-US" dirty="0" smtClean="0"/>
              <a:t>Instructional Faculty</a:t>
            </a:r>
          </a:p>
          <a:p>
            <a:pPr marL="1371600" lvl="2" indent="-457200">
              <a:buFont typeface="+mj-lt"/>
              <a:buAutoNum type="arabicPeriod"/>
            </a:pPr>
            <a:r>
              <a:rPr lang="en-US" dirty="0" smtClean="0"/>
              <a:t>Administrative/Professional</a:t>
            </a:r>
          </a:p>
          <a:p>
            <a:pPr marL="1371600" lvl="2" indent="-457200">
              <a:buFont typeface="+mj-lt"/>
              <a:buAutoNum type="arabicPeriod"/>
            </a:pPr>
            <a:r>
              <a:rPr lang="en-US" dirty="0" smtClean="0"/>
              <a:t>Classified</a:t>
            </a:r>
          </a:p>
          <a:p>
            <a:pPr marL="1371600" lvl="2" indent="-457200">
              <a:buFont typeface="+mj-lt"/>
              <a:buAutoNum type="arabicPeriod"/>
            </a:pPr>
            <a:r>
              <a:rPr lang="en-US" dirty="0" smtClean="0"/>
              <a:t>Adjunct Faculty</a:t>
            </a:r>
          </a:p>
          <a:p>
            <a:pPr marL="1371600" lvl="2" indent="-457200">
              <a:buFont typeface="+mj-lt"/>
              <a:buAutoNum type="arabicPeriod"/>
            </a:pPr>
            <a:r>
              <a:rPr lang="en-US" dirty="0" smtClean="0"/>
              <a:t>Miscellaneous (PT A/P)</a:t>
            </a:r>
          </a:p>
          <a:p>
            <a:pPr marL="1371600" lvl="2" indent="-457200">
              <a:buFont typeface="+mj-lt"/>
              <a:buAutoNum type="arabicPeriod"/>
            </a:pPr>
            <a:r>
              <a:rPr lang="en-US" dirty="0" smtClean="0"/>
              <a:t>Classified Restricted</a:t>
            </a:r>
          </a:p>
          <a:p>
            <a:pPr marL="1371600" lvl="2" indent="-457200">
              <a:buFont typeface="+mj-lt"/>
              <a:buAutoNum type="arabicPeriod"/>
            </a:pPr>
            <a:r>
              <a:rPr lang="en-US" dirty="0" smtClean="0"/>
              <a:t>Funded Wage</a:t>
            </a:r>
          </a:p>
          <a:p>
            <a:pPr marL="1371600" lvl="2" indent="-457200">
              <a:buFont typeface="+mj-lt"/>
              <a:buAutoNum type="arabicPeriod"/>
            </a:pPr>
            <a:r>
              <a:rPr lang="en-US" dirty="0" smtClean="0"/>
              <a:t>Temporary Wage</a:t>
            </a:r>
          </a:p>
          <a:p>
            <a:pPr marL="914400" lvl="2" indent="0">
              <a:buNone/>
            </a:pPr>
            <a:endParaRPr lang="en-US" dirty="0" smtClean="0"/>
          </a:p>
          <a:p>
            <a:pPr marL="1371600" lvl="2" indent="-457200">
              <a:buFont typeface="+mj-lt"/>
              <a:buAutoNum type="arabicPeriod"/>
            </a:pPr>
            <a:endParaRPr lang="en-US" dirty="0"/>
          </a:p>
          <a:p>
            <a:pPr marL="914400" lvl="2" indent="0">
              <a:buNone/>
            </a:pPr>
            <a:endParaRPr lang="en-US" dirty="0" smtClean="0"/>
          </a:p>
          <a:p>
            <a:endParaRPr lang="en-US" dirty="0"/>
          </a:p>
        </p:txBody>
      </p:sp>
    </p:spTree>
    <p:extLst>
      <p:ext uri="{BB962C8B-B14F-4D97-AF65-F5344CB8AC3E}">
        <p14:creationId xmlns:p14="http://schemas.microsoft.com/office/powerpoint/2010/main" val="21529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Fill out all sections of Recruitment </a:t>
            </a:r>
            <a:r>
              <a:rPr lang="en-US" dirty="0" smtClean="0"/>
              <a:t>Request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Hours/Week</a:t>
            </a:r>
          </a:p>
          <a:p>
            <a:r>
              <a:rPr lang="en-US" dirty="0" smtClean="0"/>
              <a:t>Position Schedule: (ex. M-F, 8:00 am – 5:00 pm)</a:t>
            </a:r>
          </a:p>
          <a:p>
            <a:r>
              <a:rPr lang="en-US" dirty="0" smtClean="0"/>
              <a:t>Name of Person’s Supervisor</a:t>
            </a:r>
          </a:p>
          <a:p>
            <a:r>
              <a:rPr lang="en-US" dirty="0" smtClean="0"/>
              <a:t>Person Making Hiring Decision</a:t>
            </a:r>
          </a:p>
          <a:p>
            <a:r>
              <a:rPr lang="en-US" dirty="0" smtClean="0"/>
              <a:t>Extension</a:t>
            </a:r>
          </a:p>
          <a:p>
            <a:r>
              <a:rPr lang="en-US" dirty="0" smtClean="0"/>
              <a:t>Proposed List of Search Committee Members:</a:t>
            </a:r>
          </a:p>
          <a:p>
            <a:pPr lvl="1"/>
            <a:r>
              <a:rPr lang="en-US" dirty="0" smtClean="0"/>
              <a:t>Search Committee Name</a:t>
            </a:r>
          </a:p>
          <a:p>
            <a:pPr lvl="1"/>
            <a:r>
              <a:rPr lang="en-US" dirty="0" smtClean="0"/>
              <a:t>Search Committee Email</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320058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Save &amp; Submit</a:t>
            </a:r>
            <a:endParaRPr lang="en-US" dirty="0"/>
          </a:p>
        </p:txBody>
      </p:sp>
      <p:pic>
        <p:nvPicPr>
          <p:cNvPr id="5" name="Content Placeholder 4"/>
          <p:cNvPicPr>
            <a:picLocks noGrp="1" noChangeAspect="1"/>
          </p:cNvPicPr>
          <p:nvPr>
            <p:ph idx="1"/>
          </p:nvPr>
        </p:nvPicPr>
        <p:blipFill>
          <a:blip r:embed="rId2"/>
          <a:stretch>
            <a:fillRect/>
          </a:stretch>
        </p:blipFill>
        <p:spPr>
          <a:xfrm>
            <a:off x="2201041" y="1825625"/>
            <a:ext cx="7789918" cy="4351338"/>
          </a:xfrm>
          <a:prstGeom prst="rect">
            <a:avLst/>
          </a:prstGeom>
        </p:spPr>
      </p:pic>
    </p:spTree>
    <p:extLst>
      <p:ext uri="{BB962C8B-B14F-4D97-AF65-F5344CB8AC3E}">
        <p14:creationId xmlns:p14="http://schemas.microsoft.com/office/powerpoint/2010/main" val="138282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Edit for changes or Continue</a:t>
            </a:r>
            <a:endParaRPr lang="en-US" dirty="0"/>
          </a:p>
        </p:txBody>
      </p:sp>
      <p:pic>
        <p:nvPicPr>
          <p:cNvPr id="4" name="Content Placeholder 3"/>
          <p:cNvPicPr>
            <a:picLocks noGrp="1" noChangeAspect="1"/>
          </p:cNvPicPr>
          <p:nvPr>
            <p:ph idx="1"/>
          </p:nvPr>
        </p:nvPicPr>
        <p:blipFill>
          <a:blip r:embed="rId2"/>
          <a:stretch>
            <a:fillRect/>
          </a:stretch>
        </p:blipFill>
        <p:spPr>
          <a:xfrm>
            <a:off x="2212844" y="1825625"/>
            <a:ext cx="7766312" cy="4351338"/>
          </a:xfrm>
          <a:prstGeom prst="rect">
            <a:avLst/>
          </a:prstGeom>
        </p:spPr>
      </p:pic>
    </p:spTree>
    <p:extLst>
      <p:ext uri="{BB962C8B-B14F-4D97-AF65-F5344CB8AC3E}">
        <p14:creationId xmlns:p14="http://schemas.microsoft.com/office/powerpoint/2010/main" val="11354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71" y="282633"/>
            <a:ext cx="10277475" cy="748144"/>
          </a:xfrm>
        </p:spPr>
        <p:txBody>
          <a:bodyPr/>
          <a:lstStyle/>
          <a:p>
            <a:r>
              <a:rPr lang="en-US" dirty="0" smtClean="0"/>
              <a:t>Example of Recruitment Request Form</a:t>
            </a:r>
            <a:endParaRPr lang="en-US" dirty="0"/>
          </a:p>
        </p:txBody>
      </p:sp>
      <p:pic>
        <p:nvPicPr>
          <p:cNvPr id="4" name="Picture 3"/>
          <p:cNvPicPr>
            <a:picLocks noChangeAspect="1"/>
          </p:cNvPicPr>
          <p:nvPr/>
        </p:nvPicPr>
        <p:blipFill>
          <a:blip r:embed="rId2"/>
          <a:stretch>
            <a:fillRect/>
          </a:stretch>
        </p:blipFill>
        <p:spPr>
          <a:xfrm>
            <a:off x="938083" y="1043637"/>
            <a:ext cx="9573961" cy="5210902"/>
          </a:xfrm>
          <a:prstGeom prst="rect">
            <a:avLst/>
          </a:prstGeom>
        </p:spPr>
      </p:pic>
    </p:spTree>
    <p:extLst>
      <p:ext uri="{BB962C8B-B14F-4D97-AF65-F5344CB8AC3E}">
        <p14:creationId xmlns:p14="http://schemas.microsoft.com/office/powerpoint/2010/main" val="38146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Recruitment Request Form</a:t>
            </a:r>
          </a:p>
        </p:txBody>
      </p:sp>
      <p:pic>
        <p:nvPicPr>
          <p:cNvPr id="5" name="Content Placeholder 4"/>
          <p:cNvPicPr>
            <a:picLocks noGrp="1" noChangeAspect="1"/>
          </p:cNvPicPr>
          <p:nvPr>
            <p:ph idx="1"/>
          </p:nvPr>
        </p:nvPicPr>
        <p:blipFill>
          <a:blip r:embed="rId2"/>
          <a:stretch>
            <a:fillRect/>
          </a:stretch>
        </p:blipFill>
        <p:spPr>
          <a:xfrm>
            <a:off x="1552755" y="1440611"/>
            <a:ext cx="8468135" cy="4736352"/>
          </a:xfrm>
          <a:prstGeom prst="rect">
            <a:avLst/>
          </a:prstGeom>
        </p:spPr>
      </p:pic>
    </p:spTree>
    <p:extLst>
      <p:ext uri="{BB962C8B-B14F-4D97-AF65-F5344CB8AC3E}">
        <p14:creationId xmlns:p14="http://schemas.microsoft.com/office/powerpoint/2010/main" val="280662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clicking continue returns to the main screen</a:t>
            </a:r>
            <a:endParaRPr lang="en-US" dirty="0"/>
          </a:p>
        </p:txBody>
      </p:sp>
      <p:pic>
        <p:nvPicPr>
          <p:cNvPr id="5" name="Content Placeholder 4"/>
          <p:cNvPicPr>
            <a:picLocks noGrp="1" noChangeAspect="1"/>
          </p:cNvPicPr>
          <p:nvPr>
            <p:ph idx="1"/>
          </p:nvPr>
        </p:nvPicPr>
        <p:blipFill>
          <a:blip r:embed="rId2"/>
          <a:stretch>
            <a:fillRect/>
          </a:stretch>
        </p:blipFill>
        <p:spPr>
          <a:xfrm>
            <a:off x="898129" y="1552755"/>
            <a:ext cx="10395742" cy="4624208"/>
          </a:xfrm>
          <a:prstGeom prst="rect">
            <a:avLst/>
          </a:prstGeom>
        </p:spPr>
      </p:pic>
    </p:spTree>
    <p:extLst>
      <p:ext uri="{BB962C8B-B14F-4D97-AF65-F5344CB8AC3E}">
        <p14:creationId xmlns:p14="http://schemas.microsoft.com/office/powerpoint/2010/main" val="951621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pPr algn="ctr"/>
            <a:r>
              <a:rPr lang="en-US" dirty="0" smtClean="0"/>
              <a:t>Click on Task Routing</a:t>
            </a:r>
            <a:endParaRPr lang="en-US" dirty="0"/>
          </a:p>
        </p:txBody>
      </p:sp>
      <p:pic>
        <p:nvPicPr>
          <p:cNvPr id="2" name="Picture 1"/>
          <p:cNvPicPr>
            <a:picLocks noChangeAspect="1"/>
          </p:cNvPicPr>
          <p:nvPr/>
        </p:nvPicPr>
        <p:blipFill>
          <a:blip r:embed="rId2"/>
          <a:stretch>
            <a:fillRect/>
          </a:stretch>
        </p:blipFill>
        <p:spPr>
          <a:xfrm>
            <a:off x="621103" y="1362250"/>
            <a:ext cx="9885872" cy="4719374"/>
          </a:xfrm>
          <a:prstGeom prst="rect">
            <a:avLst/>
          </a:prstGeom>
        </p:spPr>
      </p:pic>
      <p:sp>
        <p:nvSpPr>
          <p:cNvPr id="3" name="Right Arrow 2"/>
          <p:cNvSpPr/>
          <p:nvPr/>
        </p:nvSpPr>
        <p:spPr>
          <a:xfrm>
            <a:off x="7375584" y="2473194"/>
            <a:ext cx="1664899" cy="28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1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Click on each applicable approver step and enter  appropriate name/email. You should have multiple approvers. Human Resources and Budget are prepopulated</a:t>
            </a:r>
            <a:endParaRPr lang="en-US" sz="3200" dirty="0"/>
          </a:p>
        </p:txBody>
      </p:sp>
      <p:pic>
        <p:nvPicPr>
          <p:cNvPr id="3" name="Picture 2"/>
          <p:cNvPicPr>
            <a:picLocks noChangeAspect="1"/>
          </p:cNvPicPr>
          <p:nvPr/>
        </p:nvPicPr>
        <p:blipFill>
          <a:blip r:embed="rId2"/>
          <a:stretch>
            <a:fillRect/>
          </a:stretch>
        </p:blipFill>
        <p:spPr>
          <a:xfrm>
            <a:off x="2266950" y="1690688"/>
            <a:ext cx="7658100" cy="5038725"/>
          </a:xfrm>
          <a:prstGeom prst="rect">
            <a:avLst/>
          </a:prstGeom>
        </p:spPr>
      </p:pic>
    </p:spTree>
    <p:extLst>
      <p:ext uri="{BB962C8B-B14F-4D97-AF65-F5344CB8AC3E}">
        <p14:creationId xmlns:p14="http://schemas.microsoft.com/office/powerpoint/2010/main" val="284493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aiandra GD" panose="020E0502030308020204" pitchFamily="34" charset="0"/>
              </a:rPr>
              <a:t>Enter your email and it will automatically redirect to a Longwood screen  </a:t>
            </a:r>
            <a:endParaRPr lang="en-US" dirty="0"/>
          </a:p>
        </p:txBody>
      </p:sp>
      <p:pic>
        <p:nvPicPr>
          <p:cNvPr id="4" name="Content Placeholder 3"/>
          <p:cNvPicPr>
            <a:picLocks noGrp="1" noChangeAspect="1"/>
          </p:cNvPicPr>
          <p:nvPr>
            <p:ph idx="1"/>
          </p:nvPr>
        </p:nvPicPr>
        <p:blipFill>
          <a:blip r:embed="rId2"/>
          <a:stretch>
            <a:fillRect/>
          </a:stretch>
        </p:blipFill>
        <p:spPr>
          <a:xfrm>
            <a:off x="4194913" y="1900440"/>
            <a:ext cx="3153779" cy="4351338"/>
          </a:xfrm>
          <a:prstGeom prst="rect">
            <a:avLst/>
          </a:prstGeom>
        </p:spPr>
      </p:pic>
    </p:spTree>
    <p:extLst>
      <p:ext uri="{BB962C8B-B14F-4D97-AF65-F5344CB8AC3E}">
        <p14:creationId xmlns:p14="http://schemas.microsoft.com/office/powerpoint/2010/main" val="3075056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618"/>
            <a:ext cx="10515600" cy="414714"/>
          </a:xfrm>
        </p:spPr>
        <p:txBody>
          <a:bodyPr>
            <a:noAutofit/>
          </a:bodyPr>
          <a:lstStyle/>
          <a:p>
            <a:pPr algn="ctr"/>
            <a:r>
              <a:rPr lang="en-US" sz="2800" dirty="0" smtClean="0"/>
              <a:t>Click on the pencil icon. Add the user and instructions if applicable</a:t>
            </a:r>
            <a:endParaRPr lang="en-US" sz="2800" dirty="0"/>
          </a:p>
        </p:txBody>
      </p:sp>
      <p:pic>
        <p:nvPicPr>
          <p:cNvPr id="5" name="Picture 4"/>
          <p:cNvPicPr>
            <a:picLocks noChangeAspect="1"/>
          </p:cNvPicPr>
          <p:nvPr/>
        </p:nvPicPr>
        <p:blipFill>
          <a:blip r:embed="rId2"/>
          <a:stretch>
            <a:fillRect/>
          </a:stretch>
        </p:blipFill>
        <p:spPr>
          <a:xfrm>
            <a:off x="242359" y="3836900"/>
            <a:ext cx="5288021" cy="2821595"/>
          </a:xfrm>
          <a:prstGeom prst="rect">
            <a:avLst/>
          </a:prstGeom>
        </p:spPr>
      </p:pic>
      <p:sp>
        <p:nvSpPr>
          <p:cNvPr id="9" name="Line Callout 2 (Border and Accent Bar) 8"/>
          <p:cNvSpPr/>
          <p:nvPr/>
        </p:nvSpPr>
        <p:spPr>
          <a:xfrm>
            <a:off x="8194040" y="5131319"/>
            <a:ext cx="1778308" cy="1430875"/>
          </a:xfrm>
          <a:prstGeom prst="accentBorderCallout2">
            <a:avLst>
              <a:gd name="adj1" fmla="val 18750"/>
              <a:gd name="adj2" fmla="val -8333"/>
              <a:gd name="adj3" fmla="val 18750"/>
              <a:gd name="adj4" fmla="val -16667"/>
              <a:gd name="adj5" fmla="val -54210"/>
              <a:gd name="adj6" fmla="val -329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user name in box and click on save routing</a:t>
            </a:r>
            <a:endParaRPr lang="en-US" dirty="0"/>
          </a:p>
        </p:txBody>
      </p:sp>
      <p:cxnSp>
        <p:nvCxnSpPr>
          <p:cNvPr id="11" name="Straight Arrow Connector 10"/>
          <p:cNvCxnSpPr/>
          <p:nvPr/>
        </p:nvCxnSpPr>
        <p:spPr>
          <a:xfrm flipH="1">
            <a:off x="838200" y="5353396"/>
            <a:ext cx="7175269" cy="5902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026543" y="673333"/>
            <a:ext cx="10127412" cy="3163568"/>
          </a:xfrm>
          <a:prstGeom prst="rect">
            <a:avLst/>
          </a:prstGeom>
        </p:spPr>
      </p:pic>
      <p:cxnSp>
        <p:nvCxnSpPr>
          <p:cNvPr id="8" name="Straight Arrow Connector 7"/>
          <p:cNvCxnSpPr/>
          <p:nvPr/>
        </p:nvCxnSpPr>
        <p:spPr>
          <a:xfrm flipV="1">
            <a:off x="2380891" y="1526875"/>
            <a:ext cx="6806241" cy="28122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9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Repeat steps for adding applicable approvers in the task routing process</a:t>
            </a:r>
            <a:endParaRPr lang="en-US" dirty="0"/>
          </a:p>
        </p:txBody>
      </p:sp>
      <p:pic>
        <p:nvPicPr>
          <p:cNvPr id="7" name="Picture 6"/>
          <p:cNvPicPr>
            <a:picLocks noChangeAspect="1"/>
          </p:cNvPicPr>
          <p:nvPr/>
        </p:nvPicPr>
        <p:blipFill>
          <a:blip r:embed="rId2"/>
          <a:stretch>
            <a:fillRect/>
          </a:stretch>
        </p:blipFill>
        <p:spPr>
          <a:xfrm>
            <a:off x="6451966" y="3795336"/>
            <a:ext cx="5288021" cy="2821595"/>
          </a:xfrm>
          <a:prstGeom prst="rect">
            <a:avLst/>
          </a:prstGeom>
        </p:spPr>
      </p:pic>
      <p:sp>
        <p:nvSpPr>
          <p:cNvPr id="11" name="Double Wave 10"/>
          <p:cNvSpPr/>
          <p:nvPr/>
        </p:nvSpPr>
        <p:spPr>
          <a:xfrm>
            <a:off x="6963761" y="1601773"/>
            <a:ext cx="4264429" cy="2027308"/>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pencil icon for applicable approver. Type name (first or last name) in user box and it will prepopulate, click on name of approver. Save routing after adding each applicable approver</a:t>
            </a:r>
            <a:endParaRPr lang="en-US" dirty="0"/>
          </a:p>
        </p:txBody>
      </p:sp>
      <p:cxnSp>
        <p:nvCxnSpPr>
          <p:cNvPr id="15" name="Straight Arrow Connector 14"/>
          <p:cNvCxnSpPr/>
          <p:nvPr/>
        </p:nvCxnSpPr>
        <p:spPr>
          <a:xfrm flipV="1">
            <a:off x="3832167" y="5827222"/>
            <a:ext cx="2619799" cy="17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70175" y="3678381"/>
            <a:ext cx="1030778" cy="44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53223" y="1601773"/>
            <a:ext cx="6298743" cy="3477303"/>
          </a:xfrm>
          <a:prstGeom prst="rect">
            <a:avLst/>
          </a:prstGeom>
        </p:spPr>
      </p:pic>
      <p:cxnSp>
        <p:nvCxnSpPr>
          <p:cNvPr id="8" name="Straight Arrow Connector 7"/>
          <p:cNvCxnSpPr/>
          <p:nvPr/>
        </p:nvCxnSpPr>
        <p:spPr>
          <a:xfrm flipV="1">
            <a:off x="2468880" y="2510444"/>
            <a:ext cx="2726575" cy="187036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53223" y="2419004"/>
            <a:ext cx="45719" cy="125937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9400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Task Routing with Approvers</a:t>
            </a:r>
            <a:endParaRPr lang="en-US" dirty="0"/>
          </a:p>
        </p:txBody>
      </p:sp>
      <p:pic>
        <p:nvPicPr>
          <p:cNvPr id="3" name="Picture 2"/>
          <p:cNvPicPr>
            <a:picLocks noChangeAspect="1"/>
          </p:cNvPicPr>
          <p:nvPr/>
        </p:nvPicPr>
        <p:blipFill>
          <a:blip r:embed="rId2"/>
          <a:stretch>
            <a:fillRect/>
          </a:stretch>
        </p:blipFill>
        <p:spPr>
          <a:xfrm>
            <a:off x="1778058" y="1379913"/>
            <a:ext cx="8286750" cy="5029200"/>
          </a:xfrm>
          <a:prstGeom prst="rect">
            <a:avLst/>
          </a:prstGeom>
        </p:spPr>
      </p:pic>
    </p:spTree>
    <p:extLst>
      <p:ext uri="{BB962C8B-B14F-4D97-AF65-F5344CB8AC3E}">
        <p14:creationId xmlns:p14="http://schemas.microsoft.com/office/powerpoint/2010/main" val="183794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 adding all applicable approvers. Click on x to close box</a:t>
            </a:r>
            <a:endParaRPr lang="en-US" dirty="0"/>
          </a:p>
        </p:txBody>
      </p:sp>
      <p:pic>
        <p:nvPicPr>
          <p:cNvPr id="4" name="Content Placeholder 3"/>
          <p:cNvPicPr>
            <a:picLocks noGrp="1" noChangeAspect="1"/>
          </p:cNvPicPr>
          <p:nvPr>
            <p:ph idx="1"/>
          </p:nvPr>
        </p:nvPicPr>
        <p:blipFill>
          <a:blip r:embed="rId2"/>
          <a:stretch>
            <a:fillRect/>
          </a:stretch>
        </p:blipFill>
        <p:spPr>
          <a:xfrm>
            <a:off x="2282882" y="1858875"/>
            <a:ext cx="5847313" cy="4351338"/>
          </a:xfrm>
          <a:prstGeom prst="rect">
            <a:avLst/>
          </a:prstGeom>
        </p:spPr>
      </p:pic>
      <p:sp>
        <p:nvSpPr>
          <p:cNvPr id="6" name="Line Callout 1 (Accent Bar) 5"/>
          <p:cNvSpPr/>
          <p:nvPr/>
        </p:nvSpPr>
        <p:spPr>
          <a:xfrm>
            <a:off x="10036232" y="2998686"/>
            <a:ext cx="1986744" cy="2252749"/>
          </a:xfrm>
          <a:prstGeom prst="accentCallout1">
            <a:avLst>
              <a:gd name="adj1" fmla="val 18750"/>
              <a:gd name="adj2" fmla="val -8333"/>
              <a:gd name="adj3" fmla="val -42854"/>
              <a:gd name="adj4" fmla="val -10174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clicking on save routing, click on x to close box</a:t>
            </a:r>
            <a:endParaRPr lang="en-US" dirty="0"/>
          </a:p>
        </p:txBody>
      </p:sp>
    </p:spTree>
    <p:extLst>
      <p:ext uri="{BB962C8B-B14F-4D97-AF65-F5344CB8AC3E}">
        <p14:creationId xmlns:p14="http://schemas.microsoft.com/office/powerpoint/2010/main" val="303329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add job details</a:t>
            </a:r>
            <a:endParaRPr lang="en-US" dirty="0"/>
          </a:p>
        </p:txBody>
      </p:sp>
      <p:pic>
        <p:nvPicPr>
          <p:cNvPr id="6" name="Content Placeholder 5"/>
          <p:cNvPicPr>
            <a:picLocks noGrp="1" noChangeAspect="1"/>
          </p:cNvPicPr>
          <p:nvPr>
            <p:ph idx="1"/>
          </p:nvPr>
        </p:nvPicPr>
        <p:blipFill>
          <a:blip r:embed="rId2"/>
          <a:stretch>
            <a:fillRect/>
          </a:stretch>
        </p:blipFill>
        <p:spPr>
          <a:xfrm>
            <a:off x="436112" y="1454688"/>
            <a:ext cx="10508891" cy="4351338"/>
          </a:xfrm>
          <a:prstGeom prst="rect">
            <a:avLst/>
          </a:prstGeom>
        </p:spPr>
      </p:pic>
      <p:sp>
        <p:nvSpPr>
          <p:cNvPr id="7" name="Left Arrow 6"/>
          <p:cNvSpPr/>
          <p:nvPr/>
        </p:nvSpPr>
        <p:spPr>
          <a:xfrm>
            <a:off x="1923691" y="3157268"/>
            <a:ext cx="1155940" cy="336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87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07" y="90732"/>
            <a:ext cx="10515600" cy="1064737"/>
          </a:xfrm>
        </p:spPr>
        <p:txBody>
          <a:bodyPr>
            <a:normAutofit fontScale="90000"/>
          </a:bodyPr>
          <a:lstStyle/>
          <a:p>
            <a:pPr algn="ctr"/>
            <a:r>
              <a:rPr lang="en-US" dirty="0" smtClean="0"/>
              <a:t>Add Job Details and after completed Save Job Details. </a:t>
            </a:r>
            <a:endParaRPr lang="en-US" dirty="0"/>
          </a:p>
        </p:txBody>
      </p:sp>
      <p:pic>
        <p:nvPicPr>
          <p:cNvPr id="6" name="Content Placeholder 5"/>
          <p:cNvPicPr>
            <a:picLocks noGrp="1" noChangeAspect="1"/>
          </p:cNvPicPr>
          <p:nvPr>
            <p:ph idx="1"/>
          </p:nvPr>
        </p:nvPicPr>
        <p:blipFill>
          <a:blip r:embed="rId2"/>
          <a:stretch>
            <a:fillRect/>
          </a:stretch>
        </p:blipFill>
        <p:spPr>
          <a:xfrm>
            <a:off x="286010" y="1416296"/>
            <a:ext cx="3637598" cy="1867232"/>
          </a:xfrm>
          <a:prstGeom prst="rect">
            <a:avLst/>
          </a:prstGeom>
        </p:spPr>
      </p:pic>
      <p:pic>
        <p:nvPicPr>
          <p:cNvPr id="7" name="Picture 6"/>
          <p:cNvPicPr>
            <a:picLocks noChangeAspect="1"/>
          </p:cNvPicPr>
          <p:nvPr/>
        </p:nvPicPr>
        <p:blipFill>
          <a:blip r:embed="rId3"/>
          <a:stretch>
            <a:fillRect/>
          </a:stretch>
        </p:blipFill>
        <p:spPr>
          <a:xfrm>
            <a:off x="286010" y="3283528"/>
            <a:ext cx="3637598" cy="1812174"/>
          </a:xfrm>
          <a:prstGeom prst="rect">
            <a:avLst/>
          </a:prstGeom>
        </p:spPr>
      </p:pic>
      <p:pic>
        <p:nvPicPr>
          <p:cNvPr id="8" name="Picture 7"/>
          <p:cNvPicPr>
            <a:picLocks noChangeAspect="1"/>
          </p:cNvPicPr>
          <p:nvPr/>
        </p:nvPicPr>
        <p:blipFill>
          <a:blip r:embed="rId4"/>
          <a:stretch>
            <a:fillRect/>
          </a:stretch>
        </p:blipFill>
        <p:spPr>
          <a:xfrm>
            <a:off x="208856" y="5034742"/>
            <a:ext cx="3623311" cy="1765069"/>
          </a:xfrm>
          <a:prstGeom prst="rect">
            <a:avLst/>
          </a:prstGeom>
        </p:spPr>
      </p:pic>
      <p:pic>
        <p:nvPicPr>
          <p:cNvPr id="9" name="Picture 8"/>
          <p:cNvPicPr>
            <a:picLocks noChangeAspect="1"/>
          </p:cNvPicPr>
          <p:nvPr/>
        </p:nvPicPr>
        <p:blipFill>
          <a:blip r:embed="rId5"/>
          <a:stretch>
            <a:fillRect/>
          </a:stretch>
        </p:blipFill>
        <p:spPr>
          <a:xfrm>
            <a:off x="4000762" y="1416297"/>
            <a:ext cx="3397565" cy="1867232"/>
          </a:xfrm>
          <a:prstGeom prst="rect">
            <a:avLst/>
          </a:prstGeom>
        </p:spPr>
      </p:pic>
      <p:pic>
        <p:nvPicPr>
          <p:cNvPr id="10" name="Picture 9"/>
          <p:cNvPicPr>
            <a:picLocks noChangeAspect="1"/>
          </p:cNvPicPr>
          <p:nvPr/>
        </p:nvPicPr>
        <p:blipFill>
          <a:blip r:embed="rId6"/>
          <a:stretch>
            <a:fillRect/>
          </a:stretch>
        </p:blipFill>
        <p:spPr>
          <a:xfrm>
            <a:off x="3923608" y="3283528"/>
            <a:ext cx="3474719" cy="1751214"/>
          </a:xfrm>
          <a:prstGeom prst="rect">
            <a:avLst/>
          </a:prstGeom>
        </p:spPr>
      </p:pic>
      <p:pic>
        <p:nvPicPr>
          <p:cNvPr id="11" name="Picture 10"/>
          <p:cNvPicPr>
            <a:picLocks noChangeAspect="1"/>
          </p:cNvPicPr>
          <p:nvPr/>
        </p:nvPicPr>
        <p:blipFill>
          <a:blip r:embed="rId7"/>
          <a:stretch>
            <a:fillRect/>
          </a:stretch>
        </p:blipFill>
        <p:spPr>
          <a:xfrm>
            <a:off x="3909322" y="5058793"/>
            <a:ext cx="3489006" cy="1777928"/>
          </a:xfrm>
          <a:prstGeom prst="rect">
            <a:avLst/>
          </a:prstGeom>
        </p:spPr>
      </p:pic>
      <p:pic>
        <p:nvPicPr>
          <p:cNvPr id="3" name="Picture 2"/>
          <p:cNvPicPr>
            <a:picLocks noChangeAspect="1"/>
          </p:cNvPicPr>
          <p:nvPr/>
        </p:nvPicPr>
        <p:blipFill>
          <a:blip r:embed="rId8"/>
          <a:stretch>
            <a:fillRect/>
          </a:stretch>
        </p:blipFill>
        <p:spPr>
          <a:xfrm>
            <a:off x="8352732" y="2276258"/>
            <a:ext cx="2809875" cy="466725"/>
          </a:xfrm>
          <a:prstGeom prst="rect">
            <a:avLst/>
          </a:prstGeom>
        </p:spPr>
      </p:pic>
      <p:sp>
        <p:nvSpPr>
          <p:cNvPr id="12" name="Down Arrow 11"/>
          <p:cNvSpPr/>
          <p:nvPr/>
        </p:nvSpPr>
        <p:spPr>
          <a:xfrm>
            <a:off x="9144000" y="124109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9"/>
          <a:stretch>
            <a:fillRect/>
          </a:stretch>
        </p:blipFill>
        <p:spPr>
          <a:xfrm>
            <a:off x="9144000" y="3283528"/>
            <a:ext cx="2781388" cy="3095625"/>
          </a:xfrm>
          <a:prstGeom prst="rect">
            <a:avLst/>
          </a:prstGeom>
        </p:spPr>
      </p:pic>
      <p:sp>
        <p:nvSpPr>
          <p:cNvPr id="5" name="Right Arrow Callout 4"/>
          <p:cNvSpPr/>
          <p:nvPr/>
        </p:nvSpPr>
        <p:spPr>
          <a:xfrm>
            <a:off x="7656022" y="3283528"/>
            <a:ext cx="1396537" cy="278640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 will fill out this section</a:t>
            </a:r>
            <a:endParaRPr lang="en-US" dirty="0"/>
          </a:p>
        </p:txBody>
      </p:sp>
    </p:spTree>
    <p:extLst>
      <p:ext uri="{BB962C8B-B14F-4D97-AF65-F5344CB8AC3E}">
        <p14:creationId xmlns:p14="http://schemas.microsoft.com/office/powerpoint/2010/main" val="37262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Save Job Details</a:t>
            </a:r>
            <a:endParaRPr lang="en-US" dirty="0"/>
          </a:p>
        </p:txBody>
      </p:sp>
      <p:pic>
        <p:nvPicPr>
          <p:cNvPr id="4" name="Content Placeholder 3"/>
          <p:cNvPicPr>
            <a:picLocks noGrp="1" noChangeAspect="1"/>
          </p:cNvPicPr>
          <p:nvPr>
            <p:ph idx="1"/>
          </p:nvPr>
        </p:nvPicPr>
        <p:blipFill>
          <a:blip r:embed="rId2"/>
          <a:stretch>
            <a:fillRect/>
          </a:stretch>
        </p:blipFill>
        <p:spPr>
          <a:xfrm>
            <a:off x="3362767" y="1825625"/>
            <a:ext cx="5466465" cy="4351338"/>
          </a:xfrm>
          <a:prstGeom prst="rect">
            <a:avLst/>
          </a:prstGeom>
        </p:spPr>
      </p:pic>
      <p:cxnSp>
        <p:nvCxnSpPr>
          <p:cNvPr id="6" name="Straight Arrow Connector 5"/>
          <p:cNvCxnSpPr/>
          <p:nvPr/>
        </p:nvCxnSpPr>
        <p:spPr>
          <a:xfrm flipV="1">
            <a:off x="3674853" y="5960854"/>
            <a:ext cx="2260121" cy="810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29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Edit to make changes or Close</a:t>
            </a:r>
            <a:endParaRPr lang="en-US" dirty="0"/>
          </a:p>
        </p:txBody>
      </p:sp>
      <p:pic>
        <p:nvPicPr>
          <p:cNvPr id="4" name="Content Placeholder 3"/>
          <p:cNvPicPr>
            <a:picLocks noGrp="1" noChangeAspect="1"/>
          </p:cNvPicPr>
          <p:nvPr>
            <p:ph idx="1"/>
          </p:nvPr>
        </p:nvPicPr>
        <p:blipFill>
          <a:blip r:embed="rId2"/>
          <a:stretch>
            <a:fillRect/>
          </a:stretch>
        </p:blipFill>
        <p:spPr>
          <a:xfrm>
            <a:off x="2909306" y="1825625"/>
            <a:ext cx="6373388" cy="4351338"/>
          </a:xfrm>
          <a:prstGeom prst="rect">
            <a:avLst/>
          </a:prstGeom>
        </p:spPr>
      </p:pic>
    </p:spTree>
    <p:extLst>
      <p:ext uri="{BB962C8B-B14F-4D97-AF65-F5344CB8AC3E}">
        <p14:creationId xmlns:p14="http://schemas.microsoft.com/office/powerpoint/2010/main" val="238770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71988"/>
          </a:xfrm>
        </p:spPr>
        <p:txBody>
          <a:bodyPr>
            <a:normAutofit fontScale="90000"/>
          </a:bodyPr>
          <a:lstStyle/>
          <a:p>
            <a:r>
              <a:rPr lang="en-US" sz="4000" dirty="0" smtClean="0"/>
              <a:t>Click on Edit, brings you back to Add Job Details to make changes. After changes are made, scroll down and save job details</a:t>
            </a:r>
            <a:endParaRPr lang="en-US" sz="4000" dirty="0"/>
          </a:p>
        </p:txBody>
      </p:sp>
      <p:pic>
        <p:nvPicPr>
          <p:cNvPr id="4" name="Content Placeholder 3"/>
          <p:cNvPicPr>
            <a:picLocks noGrp="1" noChangeAspect="1"/>
          </p:cNvPicPr>
          <p:nvPr>
            <p:ph idx="1"/>
          </p:nvPr>
        </p:nvPicPr>
        <p:blipFill>
          <a:blip r:embed="rId2"/>
          <a:stretch>
            <a:fillRect/>
          </a:stretch>
        </p:blipFill>
        <p:spPr>
          <a:xfrm>
            <a:off x="838200" y="2007251"/>
            <a:ext cx="6237175" cy="4351338"/>
          </a:xfrm>
          <a:prstGeom prst="rect">
            <a:avLst/>
          </a:prstGeom>
        </p:spPr>
      </p:pic>
      <p:pic>
        <p:nvPicPr>
          <p:cNvPr id="3" name="Picture 2"/>
          <p:cNvPicPr>
            <a:picLocks noChangeAspect="1"/>
          </p:cNvPicPr>
          <p:nvPr/>
        </p:nvPicPr>
        <p:blipFill>
          <a:blip r:embed="rId3"/>
          <a:stretch>
            <a:fillRect/>
          </a:stretch>
        </p:blipFill>
        <p:spPr>
          <a:xfrm>
            <a:off x="7504981" y="1635088"/>
            <a:ext cx="3344263" cy="4723501"/>
          </a:xfrm>
          <a:prstGeom prst="rect">
            <a:avLst/>
          </a:prstGeom>
        </p:spPr>
      </p:pic>
      <p:cxnSp>
        <p:nvCxnSpPr>
          <p:cNvPr id="6" name="Straight Arrow Connector 5"/>
          <p:cNvCxnSpPr/>
          <p:nvPr/>
        </p:nvCxnSpPr>
        <p:spPr>
          <a:xfrm flipV="1">
            <a:off x="7366958" y="6176513"/>
            <a:ext cx="1647646" cy="5779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436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Close, returns to main screen to proceed</a:t>
            </a:r>
            <a:endParaRPr lang="en-US" dirty="0"/>
          </a:p>
        </p:txBody>
      </p:sp>
      <p:pic>
        <p:nvPicPr>
          <p:cNvPr id="5" name="Content Placeholder 3"/>
          <p:cNvPicPr>
            <a:picLocks noChangeAspect="1"/>
          </p:cNvPicPr>
          <p:nvPr/>
        </p:nvPicPr>
        <p:blipFill>
          <a:blip r:embed="rId2"/>
          <a:stretch>
            <a:fillRect/>
          </a:stretch>
        </p:blipFill>
        <p:spPr>
          <a:xfrm>
            <a:off x="274321" y="1833938"/>
            <a:ext cx="3283528" cy="3918470"/>
          </a:xfrm>
          <a:prstGeom prst="rect">
            <a:avLst/>
          </a:prstGeom>
        </p:spPr>
      </p:pic>
      <p:cxnSp>
        <p:nvCxnSpPr>
          <p:cNvPr id="6" name="Straight Arrow Connector 5"/>
          <p:cNvCxnSpPr/>
          <p:nvPr/>
        </p:nvCxnSpPr>
        <p:spPr>
          <a:xfrm flipV="1">
            <a:off x="1463040" y="5752408"/>
            <a:ext cx="714895" cy="99752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88034" y="258783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Screen</a:t>
            </a:r>
            <a:endParaRPr lang="en-US" dirty="0"/>
          </a:p>
        </p:txBody>
      </p:sp>
      <p:pic>
        <p:nvPicPr>
          <p:cNvPr id="8" name="Content Placeholder 7"/>
          <p:cNvPicPr>
            <a:picLocks noGrp="1" noChangeAspect="1"/>
          </p:cNvPicPr>
          <p:nvPr>
            <p:ph idx="1"/>
          </p:nvPr>
        </p:nvPicPr>
        <p:blipFill>
          <a:blip r:embed="rId3"/>
          <a:stretch>
            <a:fillRect/>
          </a:stretch>
        </p:blipFill>
        <p:spPr>
          <a:xfrm>
            <a:off x="4565490" y="1833938"/>
            <a:ext cx="5965055" cy="4351338"/>
          </a:xfrm>
          <a:prstGeom prst="rect">
            <a:avLst/>
          </a:prstGeom>
        </p:spPr>
      </p:pic>
    </p:spTree>
    <p:extLst>
      <p:ext uri="{BB962C8B-B14F-4D97-AF65-F5344CB8AC3E}">
        <p14:creationId xmlns:p14="http://schemas.microsoft.com/office/powerpoint/2010/main" val="187504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Enter your LancerNet ID and Password</a:t>
            </a:r>
            <a:br>
              <a:rPr lang="en-US" dirty="0" smtClean="0"/>
            </a:br>
            <a:r>
              <a:rPr lang="en-US" dirty="0" smtClean="0"/>
              <a:t>Click Login</a:t>
            </a:r>
            <a:endParaRPr lang="en-US" dirty="0"/>
          </a:p>
        </p:txBody>
      </p:sp>
      <p:pic>
        <p:nvPicPr>
          <p:cNvPr id="7" name="Content Placeholder 6"/>
          <p:cNvPicPr>
            <a:picLocks noGrp="1" noChangeAspect="1"/>
          </p:cNvPicPr>
          <p:nvPr>
            <p:ph idx="1"/>
          </p:nvPr>
        </p:nvPicPr>
        <p:blipFill>
          <a:blip r:embed="rId2"/>
          <a:stretch>
            <a:fillRect/>
          </a:stretch>
        </p:blipFill>
        <p:spPr>
          <a:xfrm>
            <a:off x="1672835" y="1825625"/>
            <a:ext cx="8846330" cy="4351338"/>
          </a:xfrm>
          <a:prstGeom prst="rect">
            <a:avLst/>
          </a:prstGeom>
        </p:spPr>
      </p:pic>
    </p:spTree>
    <p:extLst>
      <p:ext uri="{BB962C8B-B14F-4D97-AF65-F5344CB8AC3E}">
        <p14:creationId xmlns:p14="http://schemas.microsoft.com/office/powerpoint/2010/main" val="2172918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Attach Supporting Documents. Click on choose file and upload documents. Examples – EWP, position description, advertising worksheet, etc. </a:t>
            </a:r>
            <a:endParaRPr lang="en-US" sz="2800" dirty="0"/>
          </a:p>
        </p:txBody>
      </p:sp>
      <p:pic>
        <p:nvPicPr>
          <p:cNvPr id="4" name="Content Placeholder 3"/>
          <p:cNvPicPr>
            <a:picLocks noGrp="1" noChangeAspect="1"/>
          </p:cNvPicPr>
          <p:nvPr>
            <p:ph idx="1"/>
          </p:nvPr>
        </p:nvPicPr>
        <p:blipFill>
          <a:blip r:embed="rId2"/>
          <a:stretch>
            <a:fillRect/>
          </a:stretch>
        </p:blipFill>
        <p:spPr>
          <a:xfrm>
            <a:off x="838200" y="2077156"/>
            <a:ext cx="10515600" cy="4267200"/>
          </a:xfrm>
          <a:prstGeom prst="rect">
            <a:avLst/>
          </a:prstGeom>
        </p:spPr>
      </p:pic>
      <p:sp>
        <p:nvSpPr>
          <p:cNvPr id="5" name="Bent Arrow 4"/>
          <p:cNvSpPr/>
          <p:nvPr/>
        </p:nvSpPr>
        <p:spPr>
          <a:xfrm>
            <a:off x="262467" y="3127023"/>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2514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the file that will need to be uploaded</a:t>
            </a:r>
            <a:endParaRPr lang="en-US" dirty="0"/>
          </a:p>
        </p:txBody>
      </p:sp>
      <p:pic>
        <p:nvPicPr>
          <p:cNvPr id="4" name="Content Placeholder 3"/>
          <p:cNvPicPr>
            <a:picLocks noGrp="1" noChangeAspect="1"/>
          </p:cNvPicPr>
          <p:nvPr>
            <p:ph idx="1"/>
          </p:nvPr>
        </p:nvPicPr>
        <p:blipFill>
          <a:blip r:embed="rId2"/>
          <a:stretch>
            <a:fillRect/>
          </a:stretch>
        </p:blipFill>
        <p:spPr>
          <a:xfrm>
            <a:off x="838200" y="1566833"/>
            <a:ext cx="7115355" cy="4351338"/>
          </a:xfrm>
          <a:prstGeom prst="rect">
            <a:avLst/>
          </a:prstGeom>
        </p:spPr>
      </p:pic>
      <p:sp>
        <p:nvSpPr>
          <p:cNvPr id="5" name="Rectangle 4"/>
          <p:cNvSpPr/>
          <p:nvPr/>
        </p:nvSpPr>
        <p:spPr>
          <a:xfrm>
            <a:off x="8669547" y="2191109"/>
            <a:ext cx="3191774" cy="2225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Example of the screen when uploading a file for supporting documents </a:t>
            </a:r>
            <a:endParaRPr lang="en-US" dirty="0"/>
          </a:p>
        </p:txBody>
      </p:sp>
    </p:spTree>
    <p:extLst>
      <p:ext uri="{BB962C8B-B14F-4D97-AF65-F5344CB8AC3E}">
        <p14:creationId xmlns:p14="http://schemas.microsoft.com/office/powerpoint/2010/main" val="19665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supporting documents attached</a:t>
            </a:r>
            <a:endParaRPr lang="en-US" dirty="0"/>
          </a:p>
        </p:txBody>
      </p:sp>
      <p:pic>
        <p:nvPicPr>
          <p:cNvPr id="4" name="Content Placeholder 3"/>
          <p:cNvPicPr>
            <a:picLocks noGrp="1" noChangeAspect="1"/>
          </p:cNvPicPr>
          <p:nvPr>
            <p:ph idx="1"/>
          </p:nvPr>
        </p:nvPicPr>
        <p:blipFill>
          <a:blip r:embed="rId2"/>
          <a:stretch>
            <a:fillRect/>
          </a:stretch>
        </p:blipFill>
        <p:spPr>
          <a:xfrm>
            <a:off x="3586162" y="3248819"/>
            <a:ext cx="5019675" cy="1504950"/>
          </a:xfrm>
          <a:prstGeom prst="rect">
            <a:avLst/>
          </a:prstGeom>
        </p:spPr>
      </p:pic>
      <p:cxnSp>
        <p:nvCxnSpPr>
          <p:cNvPr id="6" name="Straight Arrow Connector 5"/>
          <p:cNvCxnSpPr/>
          <p:nvPr/>
        </p:nvCxnSpPr>
        <p:spPr>
          <a:xfrm flipV="1">
            <a:off x="2610196" y="4056611"/>
            <a:ext cx="1637608" cy="17539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7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Hiring Report task routing should be completed before clicking on Send for Next Action. Add approvers for Hiring Report for Task Routing</a:t>
            </a:r>
            <a:endParaRPr lang="en-US" sz="3200" dirty="0"/>
          </a:p>
        </p:txBody>
      </p:sp>
      <p:pic>
        <p:nvPicPr>
          <p:cNvPr id="4" name="Picture 3"/>
          <p:cNvPicPr>
            <a:picLocks noChangeAspect="1"/>
          </p:cNvPicPr>
          <p:nvPr/>
        </p:nvPicPr>
        <p:blipFill>
          <a:blip r:embed="rId2"/>
          <a:stretch>
            <a:fillRect/>
          </a:stretch>
        </p:blipFill>
        <p:spPr>
          <a:xfrm>
            <a:off x="1086927" y="1690688"/>
            <a:ext cx="9514937" cy="4735991"/>
          </a:xfrm>
          <a:prstGeom prst="rect">
            <a:avLst/>
          </a:prstGeom>
        </p:spPr>
      </p:pic>
      <p:cxnSp>
        <p:nvCxnSpPr>
          <p:cNvPr id="6" name="Straight Arrow Connector 5"/>
          <p:cNvCxnSpPr/>
          <p:nvPr/>
        </p:nvCxnSpPr>
        <p:spPr>
          <a:xfrm flipV="1">
            <a:off x="8635042" y="5158596"/>
            <a:ext cx="879894" cy="11128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0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Task Routing for Hiring Report (Human Resources and Budget are pre-populated). Add other approvers that need to be added</a:t>
            </a:r>
            <a:endParaRPr lang="en-US" sz="3200" dirty="0"/>
          </a:p>
        </p:txBody>
      </p:sp>
      <p:pic>
        <p:nvPicPr>
          <p:cNvPr id="4" name="Content Placeholder 3"/>
          <p:cNvPicPr>
            <a:picLocks noGrp="1" noChangeAspect="1"/>
          </p:cNvPicPr>
          <p:nvPr>
            <p:ph idx="1"/>
          </p:nvPr>
        </p:nvPicPr>
        <p:blipFill>
          <a:blip r:embed="rId2"/>
          <a:stretch>
            <a:fillRect/>
          </a:stretch>
        </p:blipFill>
        <p:spPr>
          <a:xfrm>
            <a:off x="2824317" y="1825625"/>
            <a:ext cx="6543365" cy="4351338"/>
          </a:xfrm>
          <a:prstGeom prst="rect">
            <a:avLst/>
          </a:prstGeom>
        </p:spPr>
      </p:pic>
    </p:spTree>
    <p:extLst>
      <p:ext uri="{BB962C8B-B14F-4D97-AF65-F5344CB8AC3E}">
        <p14:creationId xmlns:p14="http://schemas.microsoft.com/office/powerpoint/2010/main" val="2967146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Click on each applicable approver step and enter  appropriate name/email. You should have multiple approvers. Human </a:t>
            </a:r>
            <a:r>
              <a:rPr lang="en-US" sz="2800" dirty="0" smtClean="0"/>
              <a:t>Resources and Budget are prepopulated. Click on pencil icon to show approver title, type name in user to add approver. After adding each user, scroll down and click on save routing</a:t>
            </a:r>
            <a:endParaRPr lang="en-US" sz="2800" dirty="0"/>
          </a:p>
        </p:txBody>
      </p:sp>
      <p:pic>
        <p:nvPicPr>
          <p:cNvPr id="4" name="Content Placeholder 3"/>
          <p:cNvPicPr>
            <a:picLocks noGrp="1" noChangeAspect="1"/>
          </p:cNvPicPr>
          <p:nvPr>
            <p:ph idx="1"/>
          </p:nvPr>
        </p:nvPicPr>
        <p:blipFill>
          <a:blip r:embed="rId2"/>
          <a:stretch>
            <a:fillRect/>
          </a:stretch>
        </p:blipFill>
        <p:spPr>
          <a:xfrm>
            <a:off x="721090" y="1834252"/>
            <a:ext cx="6522878" cy="3022420"/>
          </a:xfrm>
          <a:prstGeom prst="rect">
            <a:avLst/>
          </a:prstGeom>
        </p:spPr>
      </p:pic>
      <p:pic>
        <p:nvPicPr>
          <p:cNvPr id="5" name="Picture 4"/>
          <p:cNvPicPr>
            <a:picLocks noChangeAspect="1"/>
          </p:cNvPicPr>
          <p:nvPr/>
        </p:nvPicPr>
        <p:blipFill>
          <a:blip r:embed="rId3"/>
          <a:stretch>
            <a:fillRect/>
          </a:stretch>
        </p:blipFill>
        <p:spPr>
          <a:xfrm>
            <a:off x="629010" y="4499036"/>
            <a:ext cx="6614958" cy="2272700"/>
          </a:xfrm>
          <a:prstGeom prst="rect">
            <a:avLst/>
          </a:prstGeom>
        </p:spPr>
      </p:pic>
      <p:cxnSp>
        <p:nvCxnSpPr>
          <p:cNvPr id="7" name="Straight Arrow Connector 6"/>
          <p:cNvCxnSpPr/>
          <p:nvPr/>
        </p:nvCxnSpPr>
        <p:spPr>
          <a:xfrm flipV="1">
            <a:off x="1984075" y="2669517"/>
            <a:ext cx="4111925" cy="224754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78966" y="4856672"/>
            <a:ext cx="114731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708030" y="4856672"/>
            <a:ext cx="1518250" cy="146649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Left Arrow Callout 15"/>
          <p:cNvSpPr/>
          <p:nvPr/>
        </p:nvSpPr>
        <p:spPr>
          <a:xfrm>
            <a:off x="7358985" y="1834252"/>
            <a:ext cx="2570672" cy="292752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pencil icon to bring up approver title, type name in user to add approver and click on saving routing. Repeat each step for each user</a:t>
            </a:r>
            <a:endParaRPr lang="en-US" dirty="0"/>
          </a:p>
        </p:txBody>
      </p:sp>
    </p:spTree>
    <p:extLst>
      <p:ext uri="{BB962C8B-B14F-4D97-AF65-F5344CB8AC3E}">
        <p14:creationId xmlns:p14="http://schemas.microsoft.com/office/powerpoint/2010/main" val="3385345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698" y="543539"/>
            <a:ext cx="10515600" cy="1371598"/>
          </a:xfrm>
        </p:spPr>
        <p:txBody>
          <a:bodyPr/>
          <a:lstStyle/>
          <a:p>
            <a:pPr marL="0" indent="0" algn="ctr">
              <a:buNone/>
            </a:pPr>
            <a:r>
              <a:rPr lang="en-US" dirty="0" smtClean="0"/>
              <a:t>The task routing will be sent by email in the approval process </a:t>
            </a:r>
            <a:r>
              <a:rPr lang="en-US" dirty="0"/>
              <a:t>f</a:t>
            </a:r>
            <a:r>
              <a:rPr lang="en-US" dirty="0" smtClean="0"/>
              <a:t>or each selected person for approval or changes.</a:t>
            </a: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2133773" y="1438275"/>
            <a:ext cx="7791450" cy="5419725"/>
          </a:xfrm>
          <a:prstGeom prst="rect">
            <a:avLst/>
          </a:prstGeom>
        </p:spPr>
      </p:pic>
    </p:spTree>
    <p:extLst>
      <p:ext uri="{BB962C8B-B14F-4D97-AF65-F5344CB8AC3E}">
        <p14:creationId xmlns:p14="http://schemas.microsoft.com/office/powerpoint/2010/main" val="261863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adding all applicable users, click on x to close box</a:t>
            </a:r>
            <a:endParaRPr lang="en-US" dirty="0"/>
          </a:p>
        </p:txBody>
      </p:sp>
      <p:pic>
        <p:nvPicPr>
          <p:cNvPr id="4" name="Content Placeholder 3"/>
          <p:cNvPicPr>
            <a:picLocks noGrp="1" noChangeAspect="1"/>
          </p:cNvPicPr>
          <p:nvPr>
            <p:ph idx="1"/>
          </p:nvPr>
        </p:nvPicPr>
        <p:blipFill>
          <a:blip r:embed="rId2"/>
          <a:stretch>
            <a:fillRect/>
          </a:stretch>
        </p:blipFill>
        <p:spPr>
          <a:xfrm>
            <a:off x="2674620" y="1825625"/>
            <a:ext cx="6842760" cy="4351338"/>
          </a:xfrm>
          <a:prstGeom prst="rect">
            <a:avLst/>
          </a:prstGeom>
        </p:spPr>
      </p:pic>
      <p:cxnSp>
        <p:nvCxnSpPr>
          <p:cNvPr id="8" name="Straight Arrow Connector 7"/>
          <p:cNvCxnSpPr/>
          <p:nvPr/>
        </p:nvCxnSpPr>
        <p:spPr>
          <a:xfrm flipH="1" flipV="1">
            <a:off x="9376756" y="1961804"/>
            <a:ext cx="1845426" cy="27265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5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Task Routing on whom it will be sent to </a:t>
            </a:r>
            <a:endParaRPr lang="en-US" dirty="0"/>
          </a:p>
        </p:txBody>
      </p:sp>
      <p:pic>
        <p:nvPicPr>
          <p:cNvPr id="3" name="Picture 2"/>
          <p:cNvPicPr>
            <a:picLocks noChangeAspect="1"/>
          </p:cNvPicPr>
          <p:nvPr/>
        </p:nvPicPr>
        <p:blipFill>
          <a:blip r:embed="rId2"/>
          <a:stretch>
            <a:fillRect/>
          </a:stretch>
        </p:blipFill>
        <p:spPr>
          <a:xfrm>
            <a:off x="2200275" y="1600286"/>
            <a:ext cx="7791450" cy="5419725"/>
          </a:xfrm>
          <a:prstGeom prst="rect">
            <a:avLst/>
          </a:prstGeom>
        </p:spPr>
      </p:pic>
    </p:spTree>
    <p:extLst>
      <p:ext uri="{BB962C8B-B14F-4D97-AF65-F5344CB8AC3E}">
        <p14:creationId xmlns:p14="http://schemas.microsoft.com/office/powerpoint/2010/main" val="3787846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Recruitment Request and Job Details should have a check in the box as completed</a:t>
            </a:r>
            <a:endParaRPr lang="en-US" dirty="0"/>
          </a:p>
        </p:txBody>
      </p:sp>
      <p:pic>
        <p:nvPicPr>
          <p:cNvPr id="5" name="Content Placeholder 4"/>
          <p:cNvPicPr>
            <a:picLocks noGrp="1" noChangeAspect="1"/>
          </p:cNvPicPr>
          <p:nvPr>
            <p:ph idx="1"/>
          </p:nvPr>
        </p:nvPicPr>
        <p:blipFill>
          <a:blip r:embed="rId2"/>
          <a:stretch>
            <a:fillRect/>
          </a:stretch>
        </p:blipFill>
        <p:spPr>
          <a:xfrm>
            <a:off x="1794294" y="1825625"/>
            <a:ext cx="8462514" cy="4351338"/>
          </a:xfrm>
          <a:prstGeom prst="rect">
            <a:avLst/>
          </a:prstGeom>
        </p:spPr>
      </p:pic>
      <p:cxnSp>
        <p:nvCxnSpPr>
          <p:cNvPr id="12" name="Straight Arrow Connector 11"/>
          <p:cNvCxnSpPr/>
          <p:nvPr/>
        </p:nvCxnSpPr>
        <p:spPr>
          <a:xfrm flipV="1">
            <a:off x="1164566" y="2803585"/>
            <a:ext cx="923026" cy="8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164566" y="3111260"/>
            <a:ext cx="923026" cy="8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13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370" y="132807"/>
            <a:ext cx="9144000" cy="1457998"/>
          </a:xfrm>
        </p:spPr>
        <p:txBody>
          <a:bodyPr>
            <a:normAutofit/>
          </a:bodyPr>
          <a:lstStyle/>
          <a:p>
            <a:r>
              <a:rPr lang="en-US" dirty="0" smtClean="0"/>
              <a:t>Click on Forms</a:t>
            </a:r>
            <a:endParaRPr lang="en-US" dirty="0"/>
          </a:p>
        </p:txBody>
      </p:sp>
      <p:pic>
        <p:nvPicPr>
          <p:cNvPr id="7" name="Picture 6"/>
          <p:cNvPicPr>
            <a:picLocks noChangeAspect="1"/>
          </p:cNvPicPr>
          <p:nvPr/>
        </p:nvPicPr>
        <p:blipFill>
          <a:blip r:embed="rId2"/>
          <a:stretch>
            <a:fillRect/>
          </a:stretch>
        </p:blipFill>
        <p:spPr>
          <a:xfrm>
            <a:off x="1300684" y="2501029"/>
            <a:ext cx="9820275" cy="2993722"/>
          </a:xfrm>
          <a:prstGeom prst="rect">
            <a:avLst/>
          </a:prstGeom>
        </p:spPr>
      </p:pic>
      <p:cxnSp>
        <p:nvCxnSpPr>
          <p:cNvPr id="9" name="Straight Arrow Connector 8"/>
          <p:cNvCxnSpPr/>
          <p:nvPr/>
        </p:nvCxnSpPr>
        <p:spPr>
          <a:xfrm flipV="1">
            <a:off x="1461370" y="4346532"/>
            <a:ext cx="1294356" cy="1515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59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Send for Next Action </a:t>
            </a:r>
            <a:endParaRPr lang="en-US" dirty="0"/>
          </a:p>
        </p:txBody>
      </p:sp>
      <p:pic>
        <p:nvPicPr>
          <p:cNvPr id="6" name="Content Placeholder 5"/>
          <p:cNvPicPr>
            <a:picLocks noGrp="1" noChangeAspect="1"/>
          </p:cNvPicPr>
          <p:nvPr>
            <p:ph idx="1"/>
          </p:nvPr>
        </p:nvPicPr>
        <p:blipFill>
          <a:blip r:embed="rId2"/>
          <a:stretch>
            <a:fillRect/>
          </a:stretch>
        </p:blipFill>
        <p:spPr>
          <a:xfrm>
            <a:off x="2702128" y="1471941"/>
            <a:ext cx="6977524" cy="4351338"/>
          </a:xfrm>
          <a:prstGeom prst="rect">
            <a:avLst/>
          </a:prstGeom>
        </p:spPr>
      </p:pic>
      <p:sp>
        <p:nvSpPr>
          <p:cNvPr id="7" name="Right Arrow 6"/>
          <p:cNvSpPr/>
          <p:nvPr/>
        </p:nvSpPr>
        <p:spPr>
          <a:xfrm>
            <a:off x="3752490" y="5363043"/>
            <a:ext cx="1958196" cy="2441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207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clicking on send for next action status will change from not initiated to In Progress</a:t>
            </a:r>
            <a:endParaRPr lang="en-US" dirty="0"/>
          </a:p>
        </p:txBody>
      </p:sp>
      <p:pic>
        <p:nvPicPr>
          <p:cNvPr id="4" name="Content Placeholder 3"/>
          <p:cNvPicPr>
            <a:picLocks noGrp="1" noChangeAspect="1"/>
          </p:cNvPicPr>
          <p:nvPr>
            <p:ph idx="1"/>
          </p:nvPr>
        </p:nvPicPr>
        <p:blipFill>
          <a:blip r:embed="rId2"/>
          <a:stretch>
            <a:fillRect/>
          </a:stretch>
        </p:blipFill>
        <p:spPr>
          <a:xfrm>
            <a:off x="2592953" y="1825625"/>
            <a:ext cx="7006093" cy="4351338"/>
          </a:xfrm>
          <a:prstGeom prst="rect">
            <a:avLst/>
          </a:prstGeom>
        </p:spPr>
      </p:pic>
    </p:spTree>
    <p:extLst>
      <p:ext uri="{BB962C8B-B14F-4D97-AF65-F5344CB8AC3E}">
        <p14:creationId xmlns:p14="http://schemas.microsoft.com/office/powerpoint/2010/main" val="377994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of the email from Hirezon for Task Review</a:t>
            </a:r>
            <a:endParaRPr lang="en-US" dirty="0"/>
          </a:p>
        </p:txBody>
      </p:sp>
      <p:pic>
        <p:nvPicPr>
          <p:cNvPr id="6" name="Content Placeholder 5"/>
          <p:cNvPicPr>
            <a:picLocks noGrp="1" noChangeAspect="1"/>
          </p:cNvPicPr>
          <p:nvPr>
            <p:ph idx="1"/>
          </p:nvPr>
        </p:nvPicPr>
        <p:blipFill>
          <a:blip r:embed="rId2"/>
          <a:stretch>
            <a:fillRect/>
          </a:stretch>
        </p:blipFill>
        <p:spPr>
          <a:xfrm>
            <a:off x="2759324" y="1825625"/>
            <a:ext cx="6673352" cy="4351338"/>
          </a:xfrm>
          <a:prstGeom prst="rect">
            <a:avLst/>
          </a:prstGeom>
        </p:spPr>
      </p:pic>
    </p:spTree>
    <p:extLst>
      <p:ext uri="{BB962C8B-B14F-4D97-AF65-F5344CB8AC3E}">
        <p14:creationId xmlns:p14="http://schemas.microsoft.com/office/powerpoint/2010/main" val="1544300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13057"/>
          </a:xfrm>
        </p:spPr>
        <p:txBody>
          <a:bodyPr>
            <a:noAutofit/>
          </a:bodyPr>
          <a:lstStyle/>
          <a:p>
            <a:pPr algn="ctr"/>
            <a:r>
              <a:rPr lang="en-US" sz="3200" dirty="0" smtClean="0">
                <a:latin typeface="Maiandra GD" panose="020E0502030308020204" pitchFamily="34" charset="0"/>
              </a:rPr>
              <a:t/>
            </a:r>
            <a:br>
              <a:rPr lang="en-US" sz="3200" dirty="0" smtClean="0">
                <a:latin typeface="Maiandra GD" panose="020E0502030308020204" pitchFamily="34" charset="0"/>
              </a:rPr>
            </a:br>
            <a:r>
              <a:rPr lang="en-US" sz="2400" dirty="0" smtClean="0">
                <a:latin typeface="Maiandra GD" panose="020E0502030308020204" pitchFamily="34" charset="0"/>
              </a:rPr>
              <a:t>Task Approvers</a:t>
            </a:r>
            <a:r>
              <a:rPr lang="en-US" sz="2400" dirty="0">
                <a:latin typeface="Maiandra GD" panose="020E0502030308020204" pitchFamily="34" charset="0"/>
              </a:rPr>
              <a:t/>
            </a:r>
            <a:br>
              <a:rPr lang="en-US" sz="2400" dirty="0">
                <a:latin typeface="Maiandra GD" panose="020E0502030308020204" pitchFamily="34" charset="0"/>
              </a:rPr>
            </a:br>
            <a:r>
              <a:rPr lang="en-US" sz="2400" dirty="0" smtClean="0">
                <a:latin typeface="Maiandra GD" panose="020E0502030308020204" pitchFamily="34" charset="0"/>
              </a:rPr>
              <a:t>After receiving the email from Hirezon/Interview Exchange, login to Hirezon to view Recruitment Request. </a:t>
            </a:r>
            <a:r>
              <a:rPr lang="en-US" sz="2400" dirty="0">
                <a:latin typeface="Maiandra GD" panose="020E0502030308020204" pitchFamily="34" charset="0"/>
              </a:rPr>
              <a:t>Enter your email and it will automatically redirect to a Longwood screen </a:t>
            </a:r>
          </a:p>
        </p:txBody>
      </p:sp>
      <p:pic>
        <p:nvPicPr>
          <p:cNvPr id="4" name="Content Placeholder 3"/>
          <p:cNvPicPr>
            <a:picLocks noGrp="1" noChangeAspect="1"/>
          </p:cNvPicPr>
          <p:nvPr>
            <p:ph idx="1"/>
          </p:nvPr>
        </p:nvPicPr>
        <p:blipFill>
          <a:blip r:embed="rId2"/>
          <a:stretch>
            <a:fillRect/>
          </a:stretch>
        </p:blipFill>
        <p:spPr>
          <a:xfrm>
            <a:off x="4519110" y="2224636"/>
            <a:ext cx="3153779" cy="4351338"/>
          </a:xfrm>
          <a:prstGeom prst="rect">
            <a:avLst/>
          </a:prstGeom>
        </p:spPr>
      </p:pic>
    </p:spTree>
    <p:extLst>
      <p:ext uri="{BB962C8B-B14F-4D97-AF65-F5344CB8AC3E}">
        <p14:creationId xmlns:p14="http://schemas.microsoft.com/office/powerpoint/2010/main" val="2433732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Approvers</a:t>
            </a:r>
            <a:br>
              <a:rPr lang="en-US" dirty="0" smtClean="0"/>
            </a:br>
            <a:r>
              <a:rPr lang="en-US" dirty="0" smtClean="0"/>
              <a:t>Enter </a:t>
            </a:r>
            <a:r>
              <a:rPr lang="en-US" dirty="0"/>
              <a:t>your LancerNet ID and Password</a:t>
            </a:r>
          </a:p>
        </p:txBody>
      </p:sp>
      <p:pic>
        <p:nvPicPr>
          <p:cNvPr id="7" name="Content Placeholder 6"/>
          <p:cNvPicPr>
            <a:picLocks noGrp="1" noChangeAspect="1"/>
          </p:cNvPicPr>
          <p:nvPr>
            <p:ph idx="1"/>
          </p:nvPr>
        </p:nvPicPr>
        <p:blipFill>
          <a:blip r:embed="rId2"/>
          <a:stretch>
            <a:fillRect/>
          </a:stretch>
        </p:blipFill>
        <p:spPr>
          <a:xfrm>
            <a:off x="1672835" y="1825625"/>
            <a:ext cx="8846330" cy="4351338"/>
          </a:xfrm>
          <a:prstGeom prst="rect">
            <a:avLst/>
          </a:prstGeom>
        </p:spPr>
      </p:pic>
    </p:spTree>
    <p:extLst>
      <p:ext uri="{BB962C8B-B14F-4D97-AF65-F5344CB8AC3E}">
        <p14:creationId xmlns:p14="http://schemas.microsoft.com/office/powerpoint/2010/main" val="3741930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Approvers</a:t>
            </a:r>
            <a:br>
              <a:rPr lang="en-US" dirty="0" smtClean="0"/>
            </a:br>
            <a:r>
              <a:rPr lang="en-US" dirty="0" smtClean="0"/>
              <a:t>Click </a:t>
            </a:r>
            <a:r>
              <a:rPr lang="en-US" dirty="0"/>
              <a:t>on Forms</a:t>
            </a:r>
          </a:p>
        </p:txBody>
      </p:sp>
      <p:pic>
        <p:nvPicPr>
          <p:cNvPr id="4" name="Content Placeholder 3"/>
          <p:cNvPicPr>
            <a:picLocks noGrp="1" noChangeAspect="1"/>
          </p:cNvPicPr>
          <p:nvPr>
            <p:ph idx="1"/>
          </p:nvPr>
        </p:nvPicPr>
        <p:blipFill>
          <a:blip r:embed="rId2"/>
          <a:stretch>
            <a:fillRect/>
          </a:stretch>
        </p:blipFill>
        <p:spPr>
          <a:xfrm>
            <a:off x="1185862" y="1839119"/>
            <a:ext cx="9820275" cy="4324350"/>
          </a:xfrm>
          <a:prstGeom prst="rect">
            <a:avLst/>
          </a:prstGeom>
        </p:spPr>
      </p:pic>
      <p:cxnSp>
        <p:nvCxnSpPr>
          <p:cNvPr id="6" name="Straight Arrow Connector 5"/>
          <p:cNvCxnSpPr/>
          <p:nvPr/>
        </p:nvCxnSpPr>
        <p:spPr>
          <a:xfrm flipV="1">
            <a:off x="648393" y="4064924"/>
            <a:ext cx="2078182" cy="16542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341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Task Approvers</a:t>
            </a:r>
            <a:br>
              <a:rPr lang="en-US" sz="3600" dirty="0" smtClean="0"/>
            </a:br>
            <a:r>
              <a:rPr lang="en-US" sz="3600" dirty="0" smtClean="0"/>
              <a:t>After clicking on Forms, your dashboard will come up</a:t>
            </a:r>
            <a:endParaRPr lang="en-US" sz="3600" dirty="0"/>
          </a:p>
        </p:txBody>
      </p:sp>
      <p:pic>
        <p:nvPicPr>
          <p:cNvPr id="15" name="Content Placeholder 14"/>
          <p:cNvPicPr>
            <a:picLocks noGrp="1" noChangeAspect="1"/>
          </p:cNvPicPr>
          <p:nvPr>
            <p:ph idx="1"/>
          </p:nvPr>
        </p:nvPicPr>
        <p:blipFill>
          <a:blip r:embed="rId2"/>
          <a:stretch>
            <a:fillRect/>
          </a:stretch>
        </p:blipFill>
        <p:spPr>
          <a:xfrm>
            <a:off x="2388523" y="2066088"/>
            <a:ext cx="6846350" cy="4351338"/>
          </a:xfrm>
          <a:prstGeom prst="rect">
            <a:avLst/>
          </a:prstGeom>
        </p:spPr>
      </p:pic>
    </p:spTree>
    <p:extLst>
      <p:ext uri="{BB962C8B-B14F-4D97-AF65-F5344CB8AC3E}">
        <p14:creationId xmlns:p14="http://schemas.microsoft.com/office/powerpoint/2010/main" val="975727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Task Approvers</a:t>
            </a:r>
            <a:br>
              <a:rPr lang="en-US" sz="2800" dirty="0" smtClean="0"/>
            </a:br>
            <a:r>
              <a:rPr lang="en-US" sz="2800" dirty="0" smtClean="0"/>
              <a:t>Click on Assigned to me. Task will either be in Tasks Assigned to Me or Waiting for Task Approval</a:t>
            </a:r>
            <a:endParaRPr lang="en-US" sz="2800" dirty="0"/>
          </a:p>
        </p:txBody>
      </p:sp>
      <p:pic>
        <p:nvPicPr>
          <p:cNvPr id="6" name="Picture 5"/>
          <p:cNvPicPr>
            <a:picLocks noChangeAspect="1"/>
          </p:cNvPicPr>
          <p:nvPr/>
        </p:nvPicPr>
        <p:blipFill>
          <a:blip r:embed="rId2"/>
          <a:stretch>
            <a:fillRect/>
          </a:stretch>
        </p:blipFill>
        <p:spPr>
          <a:xfrm>
            <a:off x="1075267" y="1625599"/>
            <a:ext cx="9389533" cy="4750263"/>
          </a:xfrm>
          <a:prstGeom prst="rect">
            <a:avLst/>
          </a:prstGeom>
        </p:spPr>
      </p:pic>
      <p:sp>
        <p:nvSpPr>
          <p:cNvPr id="8" name="Bent-Up Arrow 7"/>
          <p:cNvSpPr/>
          <p:nvPr/>
        </p:nvSpPr>
        <p:spPr>
          <a:xfrm>
            <a:off x="2061556" y="2144684"/>
            <a:ext cx="2826328" cy="74814"/>
          </a:xfrm>
          <a:prstGeom prst="ben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2310938" y="2344189"/>
            <a:ext cx="83127" cy="1770611"/>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4459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Task Approvers</a:t>
            </a:r>
            <a:br>
              <a:rPr lang="en-US" sz="3600" dirty="0" smtClean="0"/>
            </a:br>
            <a:r>
              <a:rPr lang="en-US" sz="3600" dirty="0" smtClean="0"/>
              <a:t>Click on pencil on paper icon on the task that is assigned</a:t>
            </a:r>
            <a:endParaRPr lang="en-US" sz="3600" dirty="0"/>
          </a:p>
        </p:txBody>
      </p:sp>
      <p:pic>
        <p:nvPicPr>
          <p:cNvPr id="8" name="Content Placeholder 7"/>
          <p:cNvPicPr>
            <a:picLocks noGrp="1" noChangeAspect="1"/>
          </p:cNvPicPr>
          <p:nvPr>
            <p:ph idx="1"/>
          </p:nvPr>
        </p:nvPicPr>
        <p:blipFill>
          <a:blip r:embed="rId2"/>
          <a:stretch>
            <a:fillRect/>
          </a:stretch>
        </p:blipFill>
        <p:spPr>
          <a:xfrm>
            <a:off x="2447925" y="2040529"/>
            <a:ext cx="7296150" cy="2857500"/>
          </a:xfrm>
          <a:prstGeom prst="rect">
            <a:avLst/>
          </a:prstGeom>
        </p:spPr>
      </p:pic>
      <p:cxnSp>
        <p:nvCxnSpPr>
          <p:cNvPr id="10" name="Straight Arrow Connector 9"/>
          <p:cNvCxnSpPr/>
          <p:nvPr/>
        </p:nvCxnSpPr>
        <p:spPr>
          <a:xfrm flipV="1">
            <a:off x="2227811" y="3175462"/>
            <a:ext cx="1271847" cy="10058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402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Review Task</a:t>
            </a:r>
            <a:endParaRPr lang="en-US" dirty="0"/>
          </a:p>
        </p:txBody>
      </p:sp>
      <p:pic>
        <p:nvPicPr>
          <p:cNvPr id="4" name="Content Placeholder 3"/>
          <p:cNvPicPr>
            <a:picLocks noGrp="1" noChangeAspect="1"/>
          </p:cNvPicPr>
          <p:nvPr>
            <p:ph idx="1"/>
          </p:nvPr>
        </p:nvPicPr>
        <p:blipFill>
          <a:blip r:embed="rId2"/>
          <a:stretch>
            <a:fillRect/>
          </a:stretch>
        </p:blipFill>
        <p:spPr>
          <a:xfrm>
            <a:off x="2066525" y="1825625"/>
            <a:ext cx="8058950" cy="4351338"/>
          </a:xfrm>
          <a:prstGeom prst="rect">
            <a:avLst/>
          </a:prstGeom>
        </p:spPr>
      </p:pic>
      <p:cxnSp>
        <p:nvCxnSpPr>
          <p:cNvPr id="6" name="Straight Arrow Connector 5"/>
          <p:cNvCxnSpPr/>
          <p:nvPr/>
        </p:nvCxnSpPr>
        <p:spPr>
          <a:xfrm flipH="1" flipV="1">
            <a:off x="3830128" y="2950234"/>
            <a:ext cx="3234906" cy="10524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31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Start New Form</a:t>
            </a:r>
            <a:endParaRPr lang="en-US" dirty="0"/>
          </a:p>
        </p:txBody>
      </p:sp>
      <p:pic>
        <p:nvPicPr>
          <p:cNvPr id="4" name="Content Placeholder 3"/>
          <p:cNvPicPr>
            <a:picLocks noGrp="1" noChangeAspect="1"/>
          </p:cNvPicPr>
          <p:nvPr>
            <p:ph idx="1"/>
          </p:nvPr>
        </p:nvPicPr>
        <p:blipFill>
          <a:blip r:embed="rId2"/>
          <a:stretch>
            <a:fillRect/>
          </a:stretch>
        </p:blipFill>
        <p:spPr>
          <a:xfrm>
            <a:off x="838200" y="3513571"/>
            <a:ext cx="10515600" cy="975445"/>
          </a:xfrm>
          <a:prstGeom prst="rect">
            <a:avLst/>
          </a:prstGeom>
        </p:spPr>
      </p:pic>
      <p:sp>
        <p:nvSpPr>
          <p:cNvPr id="5" name="Up Arrow 4"/>
          <p:cNvSpPr/>
          <p:nvPr/>
        </p:nvSpPr>
        <p:spPr>
          <a:xfrm>
            <a:off x="9657567" y="4489015"/>
            <a:ext cx="1841326" cy="18228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137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Approvers</a:t>
            </a:r>
            <a:br>
              <a:rPr lang="en-US" dirty="0" smtClean="0"/>
            </a:br>
            <a:r>
              <a:rPr lang="en-US" dirty="0" smtClean="0"/>
              <a:t>Click on Recruitment Request</a:t>
            </a:r>
            <a:endParaRPr lang="en-US" dirty="0"/>
          </a:p>
        </p:txBody>
      </p:sp>
      <p:pic>
        <p:nvPicPr>
          <p:cNvPr id="3" name="Picture 2"/>
          <p:cNvPicPr>
            <a:picLocks noChangeAspect="1"/>
          </p:cNvPicPr>
          <p:nvPr/>
        </p:nvPicPr>
        <p:blipFill>
          <a:blip r:embed="rId2"/>
          <a:stretch>
            <a:fillRect/>
          </a:stretch>
        </p:blipFill>
        <p:spPr>
          <a:xfrm>
            <a:off x="756635" y="1690688"/>
            <a:ext cx="10316419" cy="4735904"/>
          </a:xfrm>
          <a:prstGeom prst="rect">
            <a:avLst/>
          </a:prstGeom>
        </p:spPr>
      </p:pic>
      <p:cxnSp>
        <p:nvCxnSpPr>
          <p:cNvPr id="6" name="Straight Arrow Connector 5"/>
          <p:cNvCxnSpPr/>
          <p:nvPr/>
        </p:nvCxnSpPr>
        <p:spPr>
          <a:xfrm flipH="1">
            <a:off x="2337759" y="2760453"/>
            <a:ext cx="1164566" cy="86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85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Task Approvers</a:t>
            </a:r>
            <a:br>
              <a:rPr lang="en-US" sz="2800" dirty="0" smtClean="0"/>
            </a:br>
            <a:r>
              <a:rPr lang="en-US" sz="2800" dirty="0" smtClean="0"/>
              <a:t>Click </a:t>
            </a:r>
            <a:r>
              <a:rPr lang="en-US" sz="2800" dirty="0"/>
              <a:t>save &amp; </a:t>
            </a:r>
            <a:r>
              <a:rPr lang="en-US" sz="2800" dirty="0" smtClean="0"/>
              <a:t>submit </a:t>
            </a:r>
            <a:endParaRPr lang="en-US" sz="2800" dirty="0"/>
          </a:p>
        </p:txBody>
      </p:sp>
      <p:pic>
        <p:nvPicPr>
          <p:cNvPr id="4" name="Content Placeholder 3"/>
          <p:cNvPicPr>
            <a:picLocks noGrp="1" noChangeAspect="1"/>
          </p:cNvPicPr>
          <p:nvPr>
            <p:ph idx="1"/>
          </p:nvPr>
        </p:nvPicPr>
        <p:blipFill>
          <a:blip r:embed="rId2"/>
          <a:stretch>
            <a:fillRect/>
          </a:stretch>
        </p:blipFill>
        <p:spPr>
          <a:xfrm>
            <a:off x="2333593" y="1825625"/>
            <a:ext cx="7524813" cy="4351338"/>
          </a:xfrm>
          <a:prstGeom prst="rect">
            <a:avLst/>
          </a:prstGeom>
        </p:spPr>
      </p:pic>
    </p:spTree>
    <p:extLst>
      <p:ext uri="{BB962C8B-B14F-4D97-AF65-F5344CB8AC3E}">
        <p14:creationId xmlns:p14="http://schemas.microsoft.com/office/powerpoint/2010/main" val="3970502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Task Approvers</a:t>
            </a:r>
            <a:br>
              <a:rPr lang="en-US" sz="3200" dirty="0" smtClean="0"/>
            </a:br>
            <a:r>
              <a:rPr lang="en-US" sz="3200" dirty="0" smtClean="0"/>
              <a:t>Click </a:t>
            </a:r>
            <a:r>
              <a:rPr lang="en-US" sz="3200" dirty="0"/>
              <a:t>on edit if changes need to be made or continue if there are no changes</a:t>
            </a:r>
            <a:r>
              <a:rPr lang="en-US" sz="3200" dirty="0" smtClean="0"/>
              <a:t>.</a:t>
            </a:r>
            <a:r>
              <a:rPr lang="en-US" sz="3200" dirty="0"/>
              <a:t> </a:t>
            </a:r>
          </a:p>
        </p:txBody>
      </p:sp>
      <p:pic>
        <p:nvPicPr>
          <p:cNvPr id="4" name="Content Placeholder 3"/>
          <p:cNvPicPr>
            <a:picLocks noGrp="1" noChangeAspect="1"/>
          </p:cNvPicPr>
          <p:nvPr>
            <p:ph idx="1"/>
          </p:nvPr>
        </p:nvPicPr>
        <p:blipFill>
          <a:blip r:embed="rId2"/>
          <a:stretch>
            <a:fillRect/>
          </a:stretch>
        </p:blipFill>
        <p:spPr>
          <a:xfrm>
            <a:off x="2115156" y="1825625"/>
            <a:ext cx="7961687" cy="4351338"/>
          </a:xfrm>
          <a:prstGeom prst="rect">
            <a:avLst/>
          </a:prstGeom>
        </p:spPr>
      </p:pic>
    </p:spTree>
    <p:extLst>
      <p:ext uri="{BB962C8B-B14F-4D97-AF65-F5344CB8AC3E}">
        <p14:creationId xmlns:p14="http://schemas.microsoft.com/office/powerpoint/2010/main" val="1513062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Task Approvers</a:t>
            </a:r>
            <a:r>
              <a:rPr lang="en-US" sz="3600" dirty="0" smtClean="0">
                <a:solidFill>
                  <a:srgbClr val="FF0000"/>
                </a:solidFill>
              </a:rPr>
              <a:t/>
            </a:r>
            <a:br>
              <a:rPr lang="en-US" sz="3600" dirty="0" smtClean="0">
                <a:solidFill>
                  <a:srgbClr val="FF0000"/>
                </a:solidFill>
              </a:rPr>
            </a:br>
            <a:r>
              <a:rPr lang="en-US" sz="3600" dirty="0" smtClean="0"/>
              <a:t>Click on position title under Job Details to review vacancy announcement. </a:t>
            </a:r>
            <a:endParaRPr lang="en-US" sz="3600" dirty="0"/>
          </a:p>
        </p:txBody>
      </p:sp>
      <p:pic>
        <p:nvPicPr>
          <p:cNvPr id="14" name="Content Placeholder 13"/>
          <p:cNvPicPr>
            <a:picLocks noGrp="1" noChangeAspect="1"/>
          </p:cNvPicPr>
          <p:nvPr>
            <p:ph idx="1"/>
          </p:nvPr>
        </p:nvPicPr>
        <p:blipFill>
          <a:blip r:embed="rId2"/>
          <a:stretch>
            <a:fillRect/>
          </a:stretch>
        </p:blipFill>
        <p:spPr>
          <a:xfrm>
            <a:off x="1975449" y="1842876"/>
            <a:ext cx="8108829" cy="4609681"/>
          </a:xfrm>
          <a:prstGeom prst="rect">
            <a:avLst/>
          </a:prstGeom>
        </p:spPr>
      </p:pic>
      <p:cxnSp>
        <p:nvCxnSpPr>
          <p:cNvPr id="16" name="Straight Arrow Connector 15"/>
          <p:cNvCxnSpPr/>
          <p:nvPr/>
        </p:nvCxnSpPr>
        <p:spPr>
          <a:xfrm flipH="1">
            <a:off x="2794959" y="3217653"/>
            <a:ext cx="109555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228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Task Approvers</a:t>
            </a:r>
            <a:br>
              <a:rPr lang="en-US" sz="3200" dirty="0" smtClean="0"/>
            </a:br>
            <a:r>
              <a:rPr lang="en-US" sz="3200" dirty="0" smtClean="0"/>
              <a:t>Scroll </a:t>
            </a:r>
            <a:r>
              <a:rPr lang="en-US" sz="3200" dirty="0"/>
              <a:t>down to click on Save Job </a:t>
            </a:r>
            <a:r>
              <a:rPr lang="en-US" sz="3200" dirty="0" smtClean="0"/>
              <a:t>Details</a:t>
            </a:r>
            <a:endParaRPr lang="en-US" sz="3200" dirty="0"/>
          </a:p>
        </p:txBody>
      </p:sp>
      <p:pic>
        <p:nvPicPr>
          <p:cNvPr id="4" name="Content Placeholder 3"/>
          <p:cNvPicPr>
            <a:picLocks noGrp="1" noChangeAspect="1"/>
          </p:cNvPicPr>
          <p:nvPr>
            <p:ph idx="1"/>
          </p:nvPr>
        </p:nvPicPr>
        <p:blipFill>
          <a:blip r:embed="rId2"/>
          <a:stretch>
            <a:fillRect/>
          </a:stretch>
        </p:blipFill>
        <p:spPr>
          <a:xfrm>
            <a:off x="601334" y="1784061"/>
            <a:ext cx="4910004" cy="4351338"/>
          </a:xfrm>
          <a:prstGeom prst="rect">
            <a:avLst/>
          </a:prstGeom>
        </p:spPr>
      </p:pic>
      <p:pic>
        <p:nvPicPr>
          <p:cNvPr id="5" name="Picture 4"/>
          <p:cNvPicPr>
            <a:picLocks noChangeAspect="1"/>
          </p:cNvPicPr>
          <p:nvPr/>
        </p:nvPicPr>
        <p:blipFill>
          <a:blip r:embed="rId3"/>
          <a:stretch>
            <a:fillRect/>
          </a:stretch>
        </p:blipFill>
        <p:spPr>
          <a:xfrm>
            <a:off x="5724698" y="1784061"/>
            <a:ext cx="5444836" cy="4351338"/>
          </a:xfrm>
          <a:prstGeom prst="rect">
            <a:avLst/>
          </a:prstGeom>
        </p:spPr>
      </p:pic>
    </p:spTree>
    <p:extLst>
      <p:ext uri="{BB962C8B-B14F-4D97-AF65-F5344CB8AC3E}">
        <p14:creationId xmlns:p14="http://schemas.microsoft.com/office/powerpoint/2010/main" val="1644780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38"/>
            <a:ext cx="10515600" cy="1325563"/>
          </a:xfrm>
        </p:spPr>
        <p:txBody>
          <a:bodyPr/>
          <a:lstStyle/>
          <a:p>
            <a:pPr algn="ctr"/>
            <a:r>
              <a:rPr lang="en-US" dirty="0" smtClean="0"/>
              <a:t>Task Approvers</a:t>
            </a:r>
            <a:br>
              <a:rPr lang="en-US" dirty="0" smtClean="0"/>
            </a:br>
            <a:r>
              <a:rPr lang="en-US" dirty="0" smtClean="0"/>
              <a:t>Click </a:t>
            </a:r>
            <a:r>
              <a:rPr lang="en-US" dirty="0"/>
              <a:t>on Edit to make any changes or close</a:t>
            </a:r>
          </a:p>
        </p:txBody>
      </p:sp>
      <p:pic>
        <p:nvPicPr>
          <p:cNvPr id="4" name="Content Placeholder 3"/>
          <p:cNvPicPr>
            <a:picLocks noGrp="1" noChangeAspect="1"/>
          </p:cNvPicPr>
          <p:nvPr>
            <p:ph idx="1"/>
          </p:nvPr>
        </p:nvPicPr>
        <p:blipFill>
          <a:blip r:embed="rId2"/>
          <a:stretch>
            <a:fillRect/>
          </a:stretch>
        </p:blipFill>
        <p:spPr>
          <a:xfrm>
            <a:off x="2936380" y="1825625"/>
            <a:ext cx="6319240" cy="4351338"/>
          </a:xfrm>
          <a:prstGeom prst="rect">
            <a:avLst/>
          </a:prstGeom>
        </p:spPr>
      </p:pic>
    </p:spTree>
    <p:extLst>
      <p:ext uri="{BB962C8B-B14F-4D97-AF65-F5344CB8AC3E}">
        <p14:creationId xmlns:p14="http://schemas.microsoft.com/office/powerpoint/2010/main" val="3038317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Task Approvers</a:t>
            </a:r>
            <a:br>
              <a:rPr lang="en-US" sz="3200" dirty="0" smtClean="0"/>
            </a:br>
            <a:r>
              <a:rPr lang="en-US" sz="3200" dirty="0" smtClean="0"/>
              <a:t>Recruitment Request and Job Details have a check mark in the box</a:t>
            </a:r>
            <a:endParaRPr lang="en-US" sz="3200" dirty="0"/>
          </a:p>
        </p:txBody>
      </p:sp>
      <p:pic>
        <p:nvPicPr>
          <p:cNvPr id="5" name="Content Placeholder 4"/>
          <p:cNvPicPr>
            <a:picLocks noGrp="1" noChangeAspect="1"/>
          </p:cNvPicPr>
          <p:nvPr>
            <p:ph idx="1"/>
          </p:nvPr>
        </p:nvPicPr>
        <p:blipFill>
          <a:blip r:embed="rId2"/>
          <a:stretch>
            <a:fillRect/>
          </a:stretch>
        </p:blipFill>
        <p:spPr>
          <a:xfrm>
            <a:off x="1509623" y="1825625"/>
            <a:ext cx="9609825" cy="4351338"/>
          </a:xfrm>
          <a:prstGeom prst="rect">
            <a:avLst/>
          </a:prstGeom>
        </p:spPr>
      </p:pic>
      <p:sp>
        <p:nvSpPr>
          <p:cNvPr id="14" name="Right Arrow 13"/>
          <p:cNvSpPr/>
          <p:nvPr/>
        </p:nvSpPr>
        <p:spPr>
          <a:xfrm>
            <a:off x="1138687" y="2769080"/>
            <a:ext cx="681487" cy="54346"/>
          </a:xfrm>
          <a:prstGeom prst="rightArrow">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flipV="1">
            <a:off x="1138687" y="3077042"/>
            <a:ext cx="690113" cy="45719"/>
          </a:xfrm>
          <a:prstGeom prst="rightArrow">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30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Approvals</a:t>
            </a:r>
            <a:br>
              <a:rPr lang="en-US" dirty="0" smtClean="0"/>
            </a:br>
            <a:r>
              <a:rPr lang="en-US" dirty="0" smtClean="0"/>
              <a:t>Click on Approve</a:t>
            </a:r>
            <a:endParaRPr lang="en-US" dirty="0"/>
          </a:p>
        </p:txBody>
      </p:sp>
      <p:sp>
        <p:nvSpPr>
          <p:cNvPr id="7" name="Right Arrow 6"/>
          <p:cNvSpPr/>
          <p:nvPr/>
        </p:nvSpPr>
        <p:spPr>
          <a:xfrm>
            <a:off x="4474523" y="5451894"/>
            <a:ext cx="45719" cy="181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noChangeAspect="1"/>
          </p:cNvPicPr>
          <p:nvPr>
            <p:ph idx="1"/>
          </p:nvPr>
        </p:nvPicPr>
        <p:blipFill>
          <a:blip r:embed="rId2"/>
          <a:stretch>
            <a:fillRect/>
          </a:stretch>
        </p:blipFill>
        <p:spPr>
          <a:xfrm>
            <a:off x="1199072" y="1621766"/>
            <a:ext cx="9609825" cy="4934309"/>
          </a:xfrm>
          <a:prstGeom prst="rect">
            <a:avLst/>
          </a:prstGeom>
        </p:spPr>
      </p:pic>
      <p:sp>
        <p:nvSpPr>
          <p:cNvPr id="12" name="Bent-Up Arrow 11"/>
          <p:cNvSpPr/>
          <p:nvPr/>
        </p:nvSpPr>
        <p:spPr>
          <a:xfrm>
            <a:off x="4474523" y="5896154"/>
            <a:ext cx="1216324" cy="58228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553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approved successfully</a:t>
            </a:r>
            <a:endParaRPr lang="en-US" dirty="0"/>
          </a:p>
        </p:txBody>
      </p:sp>
      <p:pic>
        <p:nvPicPr>
          <p:cNvPr id="5" name="Content Placeholder 4"/>
          <p:cNvPicPr>
            <a:picLocks noGrp="1" noChangeAspect="1"/>
          </p:cNvPicPr>
          <p:nvPr>
            <p:ph idx="1"/>
          </p:nvPr>
        </p:nvPicPr>
        <p:blipFill>
          <a:blip r:embed="rId2"/>
          <a:stretch>
            <a:fillRect/>
          </a:stretch>
        </p:blipFill>
        <p:spPr>
          <a:xfrm>
            <a:off x="1673524" y="1449238"/>
            <a:ext cx="8764437" cy="4727725"/>
          </a:xfrm>
          <a:prstGeom prst="rect">
            <a:avLst/>
          </a:prstGeom>
        </p:spPr>
      </p:pic>
    </p:spTree>
    <p:extLst>
      <p:ext uri="{BB962C8B-B14F-4D97-AF65-F5344CB8AC3E}">
        <p14:creationId xmlns:p14="http://schemas.microsoft.com/office/powerpoint/2010/main" val="3609527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If click on deny, complete this process</a:t>
            </a:r>
            <a:endParaRPr lang="en-US" sz="3600" dirty="0"/>
          </a:p>
        </p:txBody>
      </p:sp>
      <p:pic>
        <p:nvPicPr>
          <p:cNvPr id="5" name="Content Placeholder 4"/>
          <p:cNvPicPr>
            <a:picLocks noGrp="1" noChangeAspect="1"/>
          </p:cNvPicPr>
          <p:nvPr>
            <p:ph idx="1"/>
          </p:nvPr>
        </p:nvPicPr>
        <p:blipFill>
          <a:blip r:embed="rId2"/>
          <a:stretch>
            <a:fillRect/>
          </a:stretch>
        </p:blipFill>
        <p:spPr>
          <a:xfrm>
            <a:off x="1837426" y="1449238"/>
            <a:ext cx="8505646" cy="4727725"/>
          </a:xfrm>
          <a:prstGeom prst="rect">
            <a:avLst/>
          </a:prstGeom>
        </p:spPr>
      </p:pic>
    </p:spTree>
    <p:extLst>
      <p:ext uri="{BB962C8B-B14F-4D97-AF65-F5344CB8AC3E}">
        <p14:creationId xmlns:p14="http://schemas.microsoft.com/office/powerpoint/2010/main" val="110538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86"/>
            <a:ext cx="10515600" cy="889348"/>
          </a:xfrm>
        </p:spPr>
        <p:txBody>
          <a:bodyPr/>
          <a:lstStyle/>
          <a:p>
            <a:pPr algn="ctr"/>
            <a:r>
              <a:rPr lang="en-US" dirty="0" smtClean="0"/>
              <a:t>Steps to complete Recruitment Request</a:t>
            </a:r>
            <a:endParaRPr lang="en-US" dirty="0"/>
          </a:p>
        </p:txBody>
      </p:sp>
      <p:sp>
        <p:nvSpPr>
          <p:cNvPr id="5" name="Content Placeholder 4"/>
          <p:cNvSpPr>
            <a:spLocks noGrp="1"/>
          </p:cNvSpPr>
          <p:nvPr>
            <p:ph idx="1"/>
          </p:nvPr>
        </p:nvSpPr>
        <p:spPr>
          <a:xfrm>
            <a:off x="455016" y="782614"/>
            <a:ext cx="10515600" cy="2462310"/>
          </a:xfrm>
        </p:spPr>
        <p:txBody>
          <a:bodyPr>
            <a:normAutofit lnSpcReduction="10000"/>
          </a:bodyPr>
          <a:lstStyle/>
          <a:p>
            <a:r>
              <a:rPr lang="en-US" dirty="0" smtClean="0"/>
              <a:t>Select the appropriate department and click ok</a:t>
            </a:r>
          </a:p>
          <a:p>
            <a:r>
              <a:rPr lang="en-US" dirty="0" smtClean="0"/>
              <a:t>Select Category – Recruitment</a:t>
            </a:r>
          </a:p>
          <a:p>
            <a:r>
              <a:rPr lang="en-US" dirty="0" smtClean="0"/>
              <a:t>Select Template – Recruitment Request/Hiring Report</a:t>
            </a:r>
          </a:p>
          <a:p>
            <a:r>
              <a:rPr lang="en-US" dirty="0" smtClean="0"/>
              <a:t>Enter the job title</a:t>
            </a:r>
          </a:p>
          <a:p>
            <a:r>
              <a:rPr lang="en-US" dirty="0" smtClean="0"/>
              <a:t>Click on Create Form</a:t>
            </a:r>
            <a:endParaRPr lang="en-US" dirty="0"/>
          </a:p>
        </p:txBody>
      </p:sp>
      <p:pic>
        <p:nvPicPr>
          <p:cNvPr id="4" name="Picture 3"/>
          <p:cNvPicPr>
            <a:picLocks noChangeAspect="1"/>
          </p:cNvPicPr>
          <p:nvPr/>
        </p:nvPicPr>
        <p:blipFill>
          <a:blip r:embed="rId2"/>
          <a:stretch>
            <a:fillRect/>
          </a:stretch>
        </p:blipFill>
        <p:spPr>
          <a:xfrm>
            <a:off x="3868882" y="2361420"/>
            <a:ext cx="6463838" cy="4330325"/>
          </a:xfrm>
          <a:prstGeom prst="rect">
            <a:avLst/>
          </a:prstGeom>
        </p:spPr>
      </p:pic>
    </p:spTree>
    <p:extLst>
      <p:ext uri="{BB962C8B-B14F-4D97-AF65-F5344CB8AC3E}">
        <p14:creationId xmlns:p14="http://schemas.microsoft.com/office/powerpoint/2010/main" val="3247668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If clicked on Deny, Please enter a comment/reason for denial</a:t>
            </a:r>
            <a:endParaRPr lang="en-US" dirty="0"/>
          </a:p>
        </p:txBody>
      </p:sp>
      <p:pic>
        <p:nvPicPr>
          <p:cNvPr id="10" name="Picture 9"/>
          <p:cNvPicPr>
            <a:picLocks noChangeAspect="1"/>
          </p:cNvPicPr>
          <p:nvPr/>
        </p:nvPicPr>
        <p:blipFill>
          <a:blip r:embed="rId2"/>
          <a:stretch>
            <a:fillRect/>
          </a:stretch>
        </p:blipFill>
        <p:spPr>
          <a:xfrm>
            <a:off x="7489296" y="1841051"/>
            <a:ext cx="4600575" cy="1695450"/>
          </a:xfrm>
          <a:prstGeom prst="rect">
            <a:avLst/>
          </a:prstGeom>
        </p:spPr>
      </p:pic>
      <p:pic>
        <p:nvPicPr>
          <p:cNvPr id="5" name="Content Placeholder 4"/>
          <p:cNvPicPr>
            <a:picLocks noGrp="1" noChangeAspect="1"/>
          </p:cNvPicPr>
          <p:nvPr>
            <p:ph idx="1"/>
          </p:nvPr>
        </p:nvPicPr>
        <p:blipFill>
          <a:blip r:embed="rId3"/>
          <a:stretch>
            <a:fillRect/>
          </a:stretch>
        </p:blipFill>
        <p:spPr>
          <a:xfrm>
            <a:off x="309021" y="1841051"/>
            <a:ext cx="7180275" cy="4351338"/>
          </a:xfrm>
          <a:prstGeom prst="rect">
            <a:avLst/>
          </a:prstGeom>
        </p:spPr>
      </p:pic>
      <p:sp>
        <p:nvSpPr>
          <p:cNvPr id="6" name="Bent-Up Arrow 5"/>
          <p:cNvSpPr/>
          <p:nvPr/>
        </p:nvSpPr>
        <p:spPr>
          <a:xfrm>
            <a:off x="3735238" y="5976992"/>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7"/>
          <p:cNvSpPr/>
          <p:nvPr/>
        </p:nvSpPr>
        <p:spPr>
          <a:xfrm>
            <a:off x="10853778" y="3117203"/>
            <a:ext cx="1236093" cy="2015513"/>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clicking deny, click ok</a:t>
            </a:r>
            <a:endParaRPr lang="en-US" dirty="0"/>
          </a:p>
        </p:txBody>
      </p:sp>
      <p:sp>
        <p:nvSpPr>
          <p:cNvPr id="11" name="Left Arrow Callout 10"/>
          <p:cNvSpPr/>
          <p:nvPr/>
        </p:nvSpPr>
        <p:spPr>
          <a:xfrm>
            <a:off x="5340325" y="4950262"/>
            <a:ext cx="2400536" cy="110410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Insert comment on why it was denied</a:t>
            </a:r>
            <a:endParaRPr lang="en-US" dirty="0"/>
          </a:p>
        </p:txBody>
      </p:sp>
    </p:spTree>
    <p:extLst>
      <p:ext uri="{BB962C8B-B14F-4D97-AF65-F5344CB8AC3E}">
        <p14:creationId xmlns:p14="http://schemas.microsoft.com/office/powerpoint/2010/main" val="3933804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was Denied</a:t>
            </a:r>
            <a:endParaRPr lang="en-US" dirty="0"/>
          </a:p>
        </p:txBody>
      </p:sp>
      <p:pic>
        <p:nvPicPr>
          <p:cNvPr id="4" name="Content Placeholder 3"/>
          <p:cNvPicPr>
            <a:picLocks noGrp="1" noChangeAspect="1"/>
          </p:cNvPicPr>
          <p:nvPr>
            <p:ph idx="1"/>
          </p:nvPr>
        </p:nvPicPr>
        <p:blipFill>
          <a:blip r:embed="rId2"/>
          <a:stretch>
            <a:fillRect/>
          </a:stretch>
        </p:blipFill>
        <p:spPr>
          <a:xfrm>
            <a:off x="2038829" y="1825625"/>
            <a:ext cx="8114342" cy="4351338"/>
          </a:xfrm>
          <a:prstGeom prst="rect">
            <a:avLst/>
          </a:prstGeom>
        </p:spPr>
      </p:pic>
    </p:spTree>
    <p:extLst>
      <p:ext uri="{BB962C8B-B14F-4D97-AF65-F5344CB8AC3E}">
        <p14:creationId xmlns:p14="http://schemas.microsoft.com/office/powerpoint/2010/main" val="2529839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Approver denied task during Recruitment Request review. Login to your account to review and make changes. The originator will receive an email, example below.</a:t>
            </a:r>
            <a:endParaRPr lang="en-US" sz="3200" dirty="0"/>
          </a:p>
        </p:txBody>
      </p:sp>
      <p:pic>
        <p:nvPicPr>
          <p:cNvPr id="4" name="Content Placeholder 3"/>
          <p:cNvPicPr>
            <a:picLocks noGrp="1" noChangeAspect="1"/>
          </p:cNvPicPr>
          <p:nvPr>
            <p:ph idx="1"/>
          </p:nvPr>
        </p:nvPicPr>
        <p:blipFill>
          <a:blip r:embed="rId2"/>
          <a:stretch>
            <a:fillRect/>
          </a:stretch>
        </p:blipFill>
        <p:spPr>
          <a:xfrm>
            <a:off x="2712446" y="1782493"/>
            <a:ext cx="6818865" cy="4351338"/>
          </a:xfrm>
          <a:prstGeom prst="rect">
            <a:avLst/>
          </a:prstGeom>
        </p:spPr>
      </p:pic>
    </p:spTree>
    <p:extLst>
      <p:ext uri="{BB962C8B-B14F-4D97-AF65-F5344CB8AC3E}">
        <p14:creationId xmlns:p14="http://schemas.microsoft.com/office/powerpoint/2010/main" val="961089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after approver denied  </a:t>
            </a:r>
            <a:r>
              <a:rPr lang="en-US" dirty="0"/>
              <a:t>Recruitment </a:t>
            </a:r>
            <a:r>
              <a:rPr lang="en-US" dirty="0" smtClean="0"/>
              <a:t>Request</a:t>
            </a:r>
            <a:endParaRPr lang="en-US" dirty="0"/>
          </a:p>
        </p:txBody>
      </p:sp>
      <p:pic>
        <p:nvPicPr>
          <p:cNvPr id="5" name="Content Placeholder 4"/>
          <p:cNvPicPr>
            <a:picLocks noGrp="1" noChangeAspect="1"/>
          </p:cNvPicPr>
          <p:nvPr>
            <p:ph idx="1"/>
          </p:nvPr>
        </p:nvPicPr>
        <p:blipFill>
          <a:blip r:embed="rId2"/>
          <a:stretch>
            <a:fillRect/>
          </a:stretch>
        </p:blipFill>
        <p:spPr>
          <a:xfrm>
            <a:off x="1648576" y="1825625"/>
            <a:ext cx="8894848" cy="4351338"/>
          </a:xfrm>
          <a:prstGeom prst="rect">
            <a:avLst/>
          </a:prstGeom>
        </p:spPr>
      </p:pic>
    </p:spTree>
    <p:extLst>
      <p:ext uri="{BB962C8B-B14F-4D97-AF65-F5344CB8AC3E}">
        <p14:creationId xmlns:p14="http://schemas.microsoft.com/office/powerpoint/2010/main" val="2997334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Maiandra GD" panose="020E0502030308020204" pitchFamily="34" charset="0"/>
              </a:rPr>
              <a:t>After </a:t>
            </a:r>
            <a:r>
              <a:rPr lang="en-US" sz="2800" dirty="0">
                <a:latin typeface="Maiandra GD" panose="020E0502030308020204" pitchFamily="34" charset="0"/>
              </a:rPr>
              <a:t>receiving the email from Hirezon/Interview Exchange, login to Hirezon to view Recruitment Request. Enter your email and it will automatically redirect to a Longwood screen </a:t>
            </a:r>
            <a:endParaRPr lang="en-US" sz="2800" dirty="0"/>
          </a:p>
        </p:txBody>
      </p:sp>
      <p:pic>
        <p:nvPicPr>
          <p:cNvPr id="4" name="Content Placeholder 3"/>
          <p:cNvPicPr>
            <a:picLocks noGrp="1" noChangeAspect="1"/>
          </p:cNvPicPr>
          <p:nvPr>
            <p:ph idx="1"/>
          </p:nvPr>
        </p:nvPicPr>
        <p:blipFill>
          <a:blip r:embed="rId2"/>
          <a:stretch>
            <a:fillRect/>
          </a:stretch>
        </p:blipFill>
        <p:spPr>
          <a:xfrm>
            <a:off x="4519110" y="1825625"/>
            <a:ext cx="3153779" cy="4351338"/>
          </a:xfrm>
          <a:prstGeom prst="rect">
            <a:avLst/>
          </a:prstGeom>
        </p:spPr>
      </p:pic>
    </p:spTree>
    <p:extLst>
      <p:ext uri="{BB962C8B-B14F-4D97-AF65-F5344CB8AC3E}">
        <p14:creationId xmlns:p14="http://schemas.microsoft.com/office/powerpoint/2010/main" val="1054440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your LancerNet ID and Password</a:t>
            </a:r>
          </a:p>
        </p:txBody>
      </p:sp>
      <p:pic>
        <p:nvPicPr>
          <p:cNvPr id="5" name="Content Placeholder 4"/>
          <p:cNvPicPr>
            <a:picLocks noGrp="1" noChangeAspect="1"/>
          </p:cNvPicPr>
          <p:nvPr>
            <p:ph idx="1"/>
          </p:nvPr>
        </p:nvPicPr>
        <p:blipFill>
          <a:blip r:embed="rId2"/>
          <a:stretch>
            <a:fillRect/>
          </a:stretch>
        </p:blipFill>
        <p:spPr>
          <a:xfrm>
            <a:off x="1672835" y="1825625"/>
            <a:ext cx="8846330" cy="4351338"/>
          </a:xfrm>
          <a:prstGeom prst="rect">
            <a:avLst/>
          </a:prstGeom>
        </p:spPr>
      </p:pic>
    </p:spTree>
    <p:extLst>
      <p:ext uri="{BB962C8B-B14F-4D97-AF65-F5344CB8AC3E}">
        <p14:creationId xmlns:p14="http://schemas.microsoft.com/office/powerpoint/2010/main" val="995404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Click on Forms</a:t>
            </a:r>
          </a:p>
        </p:txBody>
      </p:sp>
      <p:pic>
        <p:nvPicPr>
          <p:cNvPr id="4" name="Content Placeholder 3"/>
          <p:cNvPicPr>
            <a:picLocks noGrp="1" noChangeAspect="1"/>
          </p:cNvPicPr>
          <p:nvPr>
            <p:ph idx="1"/>
          </p:nvPr>
        </p:nvPicPr>
        <p:blipFill>
          <a:blip r:embed="rId2"/>
          <a:stretch>
            <a:fillRect/>
          </a:stretch>
        </p:blipFill>
        <p:spPr>
          <a:xfrm>
            <a:off x="1185862" y="1839119"/>
            <a:ext cx="9820275" cy="4324350"/>
          </a:xfrm>
          <a:prstGeom prst="rect">
            <a:avLst/>
          </a:prstGeom>
        </p:spPr>
      </p:pic>
      <p:cxnSp>
        <p:nvCxnSpPr>
          <p:cNvPr id="6" name="Straight Arrow Connector 5"/>
          <p:cNvCxnSpPr/>
          <p:nvPr/>
        </p:nvCxnSpPr>
        <p:spPr>
          <a:xfrm flipV="1">
            <a:off x="648393" y="4206240"/>
            <a:ext cx="2003367" cy="2510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043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Recruitment Request</a:t>
            </a:r>
            <a:endParaRPr lang="en-US" dirty="0"/>
          </a:p>
        </p:txBody>
      </p:sp>
      <p:pic>
        <p:nvPicPr>
          <p:cNvPr id="5" name="Picture 4"/>
          <p:cNvPicPr>
            <a:picLocks noChangeAspect="1"/>
          </p:cNvPicPr>
          <p:nvPr/>
        </p:nvPicPr>
        <p:blipFill>
          <a:blip r:embed="rId2"/>
          <a:stretch>
            <a:fillRect/>
          </a:stretch>
        </p:blipFill>
        <p:spPr>
          <a:xfrm>
            <a:off x="640080" y="1762751"/>
            <a:ext cx="10637212" cy="4410075"/>
          </a:xfrm>
          <a:prstGeom prst="rect">
            <a:avLst/>
          </a:prstGeom>
        </p:spPr>
      </p:pic>
      <p:cxnSp>
        <p:nvCxnSpPr>
          <p:cNvPr id="8" name="Straight Arrow Connector 7"/>
          <p:cNvCxnSpPr/>
          <p:nvPr/>
        </p:nvCxnSpPr>
        <p:spPr>
          <a:xfrm flipV="1">
            <a:off x="5087389" y="5394960"/>
            <a:ext cx="8313" cy="4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443942" y="3541222"/>
            <a:ext cx="216131" cy="12053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083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Actions</a:t>
            </a:r>
            <a:endParaRPr lang="en-US" dirty="0"/>
          </a:p>
        </p:txBody>
      </p:sp>
      <p:pic>
        <p:nvPicPr>
          <p:cNvPr id="4" name="Content Placeholder 3"/>
          <p:cNvPicPr>
            <a:picLocks noGrp="1" noChangeAspect="1"/>
          </p:cNvPicPr>
          <p:nvPr>
            <p:ph idx="1"/>
          </p:nvPr>
        </p:nvPicPr>
        <p:blipFill>
          <a:blip r:embed="rId2"/>
          <a:stretch>
            <a:fillRect/>
          </a:stretch>
        </p:blipFill>
        <p:spPr>
          <a:xfrm>
            <a:off x="2035834" y="1524000"/>
            <a:ext cx="9317965" cy="4351338"/>
          </a:xfrm>
          <a:prstGeom prst="rect">
            <a:avLst/>
          </a:prstGeom>
        </p:spPr>
      </p:pic>
      <p:cxnSp>
        <p:nvCxnSpPr>
          <p:cNvPr id="8" name="Straight Arrow Connector 7"/>
          <p:cNvCxnSpPr/>
          <p:nvPr/>
        </p:nvCxnSpPr>
        <p:spPr>
          <a:xfrm flipV="1">
            <a:off x="9972136" y="2191109"/>
            <a:ext cx="966158" cy="13025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38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 As Incomplete</a:t>
            </a:r>
            <a:endParaRPr lang="en-US" dirty="0"/>
          </a:p>
        </p:txBody>
      </p:sp>
      <p:pic>
        <p:nvPicPr>
          <p:cNvPr id="5" name="Content Placeholder 4"/>
          <p:cNvPicPr>
            <a:picLocks noGrp="1" noChangeAspect="1"/>
          </p:cNvPicPr>
          <p:nvPr>
            <p:ph idx="1"/>
          </p:nvPr>
        </p:nvPicPr>
        <p:blipFill>
          <a:blip r:embed="rId2"/>
          <a:stretch>
            <a:fillRect/>
          </a:stretch>
        </p:blipFill>
        <p:spPr>
          <a:xfrm>
            <a:off x="2100319" y="1345722"/>
            <a:ext cx="8648193" cy="4696304"/>
          </a:xfrm>
          <a:prstGeom prst="rect">
            <a:avLst/>
          </a:prstGeom>
        </p:spPr>
      </p:pic>
      <p:cxnSp>
        <p:nvCxnSpPr>
          <p:cNvPr id="8" name="Straight Arrow Connector 7"/>
          <p:cNvCxnSpPr/>
          <p:nvPr/>
        </p:nvCxnSpPr>
        <p:spPr>
          <a:xfrm flipV="1">
            <a:off x="7703389" y="2346385"/>
            <a:ext cx="1311215" cy="17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6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screen after clicking create form</a:t>
            </a:r>
            <a:endParaRPr lang="en-US" dirty="0"/>
          </a:p>
        </p:txBody>
      </p:sp>
      <p:pic>
        <p:nvPicPr>
          <p:cNvPr id="8" name="Content Placeholder 7"/>
          <p:cNvPicPr>
            <a:picLocks noGrp="1" noChangeAspect="1"/>
          </p:cNvPicPr>
          <p:nvPr>
            <p:ph idx="1"/>
          </p:nvPr>
        </p:nvPicPr>
        <p:blipFill>
          <a:blip r:embed="rId2"/>
          <a:stretch>
            <a:fillRect/>
          </a:stretch>
        </p:blipFill>
        <p:spPr>
          <a:xfrm>
            <a:off x="2352768" y="1825625"/>
            <a:ext cx="7486463" cy="4351338"/>
          </a:xfrm>
          <a:prstGeom prst="rect">
            <a:avLst/>
          </a:prstGeom>
        </p:spPr>
      </p:pic>
    </p:spTree>
    <p:extLst>
      <p:ext uri="{BB962C8B-B14F-4D97-AF65-F5344CB8AC3E}">
        <p14:creationId xmlns:p14="http://schemas.microsoft.com/office/powerpoint/2010/main" val="420784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ok</a:t>
            </a:r>
            <a:endParaRPr lang="en-US" dirty="0"/>
          </a:p>
        </p:txBody>
      </p:sp>
      <p:pic>
        <p:nvPicPr>
          <p:cNvPr id="5" name="Content Placeholder 4"/>
          <p:cNvPicPr>
            <a:picLocks noGrp="1" noChangeAspect="1"/>
          </p:cNvPicPr>
          <p:nvPr>
            <p:ph idx="1"/>
          </p:nvPr>
        </p:nvPicPr>
        <p:blipFill>
          <a:blip r:embed="rId2"/>
          <a:stretch>
            <a:fillRect/>
          </a:stretch>
        </p:blipFill>
        <p:spPr>
          <a:xfrm>
            <a:off x="1544129" y="1436688"/>
            <a:ext cx="9809672" cy="4351337"/>
          </a:xfrm>
          <a:prstGeom prst="rect">
            <a:avLst/>
          </a:prstGeom>
        </p:spPr>
      </p:pic>
      <p:cxnSp>
        <p:nvCxnSpPr>
          <p:cNvPr id="9" name="Straight Arrow Connector 8"/>
          <p:cNvCxnSpPr/>
          <p:nvPr/>
        </p:nvCxnSpPr>
        <p:spPr>
          <a:xfrm flipV="1">
            <a:off x="6236898" y="2406770"/>
            <a:ext cx="1017917" cy="11300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4493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Actions</a:t>
            </a:r>
            <a:endParaRPr lang="en-US" dirty="0"/>
          </a:p>
        </p:txBody>
      </p:sp>
      <p:pic>
        <p:nvPicPr>
          <p:cNvPr id="5" name="Content Placeholder 4"/>
          <p:cNvPicPr>
            <a:picLocks noGrp="1" noChangeAspect="1"/>
          </p:cNvPicPr>
          <p:nvPr>
            <p:ph idx="1"/>
          </p:nvPr>
        </p:nvPicPr>
        <p:blipFill>
          <a:blip r:embed="rId2"/>
          <a:stretch>
            <a:fillRect/>
          </a:stretch>
        </p:blipFill>
        <p:spPr>
          <a:xfrm>
            <a:off x="1535502" y="1328468"/>
            <a:ext cx="9299275" cy="4618307"/>
          </a:xfrm>
          <a:prstGeom prst="rect">
            <a:avLst/>
          </a:prstGeom>
        </p:spPr>
      </p:pic>
      <p:cxnSp>
        <p:nvCxnSpPr>
          <p:cNvPr id="8" name="Straight Arrow Connector 7"/>
          <p:cNvCxnSpPr/>
          <p:nvPr/>
        </p:nvCxnSpPr>
        <p:spPr>
          <a:xfrm flipV="1">
            <a:off x="9799608" y="2173857"/>
            <a:ext cx="508958" cy="1130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40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republish</a:t>
            </a:r>
            <a:endParaRPr lang="en-US" dirty="0"/>
          </a:p>
        </p:txBody>
      </p:sp>
      <p:pic>
        <p:nvPicPr>
          <p:cNvPr id="5" name="Content Placeholder 4"/>
          <p:cNvPicPr>
            <a:picLocks noGrp="1" noChangeAspect="1"/>
          </p:cNvPicPr>
          <p:nvPr>
            <p:ph idx="1"/>
          </p:nvPr>
        </p:nvPicPr>
        <p:blipFill>
          <a:blip r:embed="rId2"/>
          <a:stretch>
            <a:fillRect/>
          </a:stretch>
        </p:blipFill>
        <p:spPr>
          <a:xfrm>
            <a:off x="1575218" y="1449238"/>
            <a:ext cx="9778582" cy="4727725"/>
          </a:xfrm>
          <a:prstGeom prst="rect">
            <a:avLst/>
          </a:prstGeom>
        </p:spPr>
      </p:pic>
      <p:cxnSp>
        <p:nvCxnSpPr>
          <p:cNvPr id="8" name="Straight Arrow Connector 7"/>
          <p:cNvCxnSpPr/>
          <p:nvPr/>
        </p:nvCxnSpPr>
        <p:spPr>
          <a:xfrm flipV="1">
            <a:off x="7660257" y="2570672"/>
            <a:ext cx="1535501" cy="8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743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ok</a:t>
            </a:r>
            <a:endParaRPr lang="en-US" dirty="0"/>
          </a:p>
        </p:txBody>
      </p:sp>
      <p:pic>
        <p:nvPicPr>
          <p:cNvPr id="5" name="Content Placeholder 4"/>
          <p:cNvPicPr>
            <a:picLocks noGrp="1" noChangeAspect="1"/>
          </p:cNvPicPr>
          <p:nvPr>
            <p:ph idx="1"/>
          </p:nvPr>
        </p:nvPicPr>
        <p:blipFill>
          <a:blip r:embed="rId2"/>
          <a:stretch>
            <a:fillRect/>
          </a:stretch>
        </p:blipFill>
        <p:spPr>
          <a:xfrm>
            <a:off x="1130061" y="1268083"/>
            <a:ext cx="10023894" cy="4908880"/>
          </a:xfrm>
          <a:prstGeom prst="rect">
            <a:avLst/>
          </a:prstGeom>
        </p:spPr>
      </p:pic>
      <p:cxnSp>
        <p:nvCxnSpPr>
          <p:cNvPr id="8" name="Straight Arrow Connector 7"/>
          <p:cNvCxnSpPr/>
          <p:nvPr/>
        </p:nvCxnSpPr>
        <p:spPr>
          <a:xfrm flipV="1">
            <a:off x="6297283" y="2009955"/>
            <a:ext cx="629728" cy="11904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379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Recruitment Request</a:t>
            </a:r>
            <a:endParaRPr lang="en-US" dirty="0"/>
          </a:p>
        </p:txBody>
      </p:sp>
      <p:pic>
        <p:nvPicPr>
          <p:cNvPr id="5" name="Content Placeholder 4"/>
          <p:cNvPicPr>
            <a:picLocks noGrp="1" noChangeAspect="1"/>
          </p:cNvPicPr>
          <p:nvPr>
            <p:ph idx="1"/>
          </p:nvPr>
        </p:nvPicPr>
        <p:blipFill>
          <a:blip r:embed="rId2"/>
          <a:stretch>
            <a:fillRect/>
          </a:stretch>
        </p:blipFill>
        <p:spPr>
          <a:xfrm>
            <a:off x="724619" y="1311215"/>
            <a:ext cx="11015932" cy="4865748"/>
          </a:xfrm>
          <a:prstGeom prst="rect">
            <a:avLst/>
          </a:prstGeom>
        </p:spPr>
      </p:pic>
      <p:cxnSp>
        <p:nvCxnSpPr>
          <p:cNvPr id="8" name="Straight Arrow Connector 7"/>
          <p:cNvCxnSpPr/>
          <p:nvPr/>
        </p:nvCxnSpPr>
        <p:spPr>
          <a:xfrm flipH="1" flipV="1">
            <a:off x="2406770" y="2889849"/>
            <a:ext cx="1311215" cy="534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4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edit to make necessary changes to Recruitment Request</a:t>
            </a:r>
            <a:endParaRPr lang="en-US" dirty="0"/>
          </a:p>
        </p:txBody>
      </p:sp>
      <p:pic>
        <p:nvPicPr>
          <p:cNvPr id="4" name="Content Placeholder 3"/>
          <p:cNvPicPr>
            <a:picLocks noGrp="1" noChangeAspect="1"/>
          </p:cNvPicPr>
          <p:nvPr>
            <p:ph idx="1"/>
          </p:nvPr>
        </p:nvPicPr>
        <p:blipFill>
          <a:blip r:embed="rId2"/>
          <a:stretch>
            <a:fillRect/>
          </a:stretch>
        </p:blipFill>
        <p:spPr>
          <a:xfrm>
            <a:off x="2252898" y="1825625"/>
            <a:ext cx="7686203" cy="4351338"/>
          </a:xfrm>
          <a:prstGeom prst="rect">
            <a:avLst/>
          </a:prstGeom>
        </p:spPr>
      </p:pic>
    </p:spTree>
    <p:extLst>
      <p:ext uri="{BB962C8B-B14F-4D97-AF65-F5344CB8AC3E}">
        <p14:creationId xmlns:p14="http://schemas.microsoft.com/office/powerpoint/2010/main" val="3937667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changes are made, click on Save &amp; Submit</a:t>
            </a:r>
            <a:endParaRPr lang="en-US" dirty="0"/>
          </a:p>
        </p:txBody>
      </p:sp>
      <p:pic>
        <p:nvPicPr>
          <p:cNvPr id="4" name="Content Placeholder 3"/>
          <p:cNvPicPr>
            <a:picLocks noGrp="1" noChangeAspect="1"/>
          </p:cNvPicPr>
          <p:nvPr>
            <p:ph idx="1"/>
          </p:nvPr>
        </p:nvPicPr>
        <p:blipFill>
          <a:blip r:embed="rId2"/>
          <a:stretch>
            <a:fillRect/>
          </a:stretch>
        </p:blipFill>
        <p:spPr>
          <a:xfrm>
            <a:off x="2232793" y="1825625"/>
            <a:ext cx="7726414" cy="4351338"/>
          </a:xfrm>
          <a:prstGeom prst="rect">
            <a:avLst/>
          </a:prstGeom>
        </p:spPr>
      </p:pic>
      <p:cxnSp>
        <p:nvCxnSpPr>
          <p:cNvPr id="6" name="Straight Arrow Connector 5"/>
          <p:cNvCxnSpPr/>
          <p:nvPr/>
        </p:nvCxnSpPr>
        <p:spPr>
          <a:xfrm flipV="1">
            <a:off x="3898669" y="6035040"/>
            <a:ext cx="1662546" cy="822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21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edit if anymore changes or continue</a:t>
            </a:r>
            <a:endParaRPr lang="en-US" dirty="0"/>
          </a:p>
        </p:txBody>
      </p:sp>
      <p:pic>
        <p:nvPicPr>
          <p:cNvPr id="6" name="Content Placeholder 5"/>
          <p:cNvPicPr>
            <a:picLocks noGrp="1" noChangeAspect="1"/>
          </p:cNvPicPr>
          <p:nvPr>
            <p:ph idx="1"/>
          </p:nvPr>
        </p:nvPicPr>
        <p:blipFill>
          <a:blip r:embed="rId2"/>
          <a:stretch>
            <a:fillRect/>
          </a:stretch>
        </p:blipFill>
        <p:spPr>
          <a:xfrm>
            <a:off x="2217634" y="1825625"/>
            <a:ext cx="7756732" cy="4351338"/>
          </a:xfrm>
          <a:prstGeom prst="rect">
            <a:avLst/>
          </a:prstGeom>
        </p:spPr>
      </p:pic>
    </p:spTree>
    <p:extLst>
      <p:ext uri="{BB962C8B-B14F-4D97-AF65-F5344CB8AC3E}">
        <p14:creationId xmlns:p14="http://schemas.microsoft.com/office/powerpoint/2010/main" val="1878588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Send for Next Action</a:t>
            </a:r>
            <a:endParaRPr lang="en-US" dirty="0"/>
          </a:p>
        </p:txBody>
      </p:sp>
      <p:pic>
        <p:nvPicPr>
          <p:cNvPr id="5" name="Content Placeholder 4"/>
          <p:cNvPicPr>
            <a:picLocks noGrp="1" noChangeAspect="1"/>
          </p:cNvPicPr>
          <p:nvPr>
            <p:ph idx="1"/>
          </p:nvPr>
        </p:nvPicPr>
        <p:blipFill>
          <a:blip r:embed="rId2"/>
          <a:stretch>
            <a:fillRect/>
          </a:stretch>
        </p:blipFill>
        <p:spPr>
          <a:xfrm>
            <a:off x="1061049" y="1388853"/>
            <a:ext cx="9721969" cy="4788110"/>
          </a:xfrm>
          <a:prstGeom prst="rect">
            <a:avLst/>
          </a:prstGeom>
        </p:spPr>
      </p:pic>
      <p:cxnSp>
        <p:nvCxnSpPr>
          <p:cNvPr id="8" name="Straight Arrow Connector 7"/>
          <p:cNvCxnSpPr/>
          <p:nvPr/>
        </p:nvCxnSpPr>
        <p:spPr>
          <a:xfrm flipV="1">
            <a:off x="4097547" y="5331125"/>
            <a:ext cx="1475117" cy="10437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61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completed, sent to approver(s)</a:t>
            </a:r>
            <a:endParaRPr lang="en-US" dirty="0"/>
          </a:p>
        </p:txBody>
      </p:sp>
      <p:pic>
        <p:nvPicPr>
          <p:cNvPr id="4" name="Content Placeholder 3"/>
          <p:cNvPicPr>
            <a:picLocks noGrp="1" noChangeAspect="1"/>
          </p:cNvPicPr>
          <p:nvPr>
            <p:ph idx="1"/>
          </p:nvPr>
        </p:nvPicPr>
        <p:blipFill>
          <a:blip r:embed="rId2"/>
          <a:stretch>
            <a:fillRect/>
          </a:stretch>
        </p:blipFill>
        <p:spPr>
          <a:xfrm>
            <a:off x="2557462" y="2501106"/>
            <a:ext cx="7077075" cy="3000375"/>
          </a:xfrm>
          <a:prstGeom prst="rect">
            <a:avLst/>
          </a:prstGeom>
        </p:spPr>
      </p:pic>
    </p:spTree>
    <p:extLst>
      <p:ext uri="{BB962C8B-B14F-4D97-AF65-F5344CB8AC3E}">
        <p14:creationId xmlns:p14="http://schemas.microsoft.com/office/powerpoint/2010/main" val="229355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Click on Recruitment Request – not on box</a:t>
            </a:r>
            <a:endParaRPr lang="en-US" dirty="0"/>
          </a:p>
        </p:txBody>
      </p:sp>
      <p:pic>
        <p:nvPicPr>
          <p:cNvPr id="6" name="Content Placeholder 5"/>
          <p:cNvPicPr>
            <a:picLocks noGrp="1" noChangeAspect="1"/>
          </p:cNvPicPr>
          <p:nvPr>
            <p:ph idx="1"/>
          </p:nvPr>
        </p:nvPicPr>
        <p:blipFill>
          <a:blip r:embed="rId2"/>
          <a:stretch>
            <a:fillRect/>
          </a:stretch>
        </p:blipFill>
        <p:spPr>
          <a:xfrm>
            <a:off x="2186560" y="2837763"/>
            <a:ext cx="7249537" cy="1906765"/>
          </a:xfrm>
          <a:prstGeom prst="rect">
            <a:avLst/>
          </a:prstGeom>
        </p:spPr>
      </p:pic>
      <p:sp>
        <p:nvSpPr>
          <p:cNvPr id="7" name="Up Arrow 6"/>
          <p:cNvSpPr/>
          <p:nvPr/>
        </p:nvSpPr>
        <p:spPr>
          <a:xfrm>
            <a:off x="3381552" y="4477110"/>
            <a:ext cx="664235" cy="15872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8638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sent to approver(s) for approval of recruitment request</a:t>
            </a:r>
            <a:endParaRPr lang="en-US" dirty="0"/>
          </a:p>
        </p:txBody>
      </p:sp>
      <p:pic>
        <p:nvPicPr>
          <p:cNvPr id="4" name="Content Placeholder 3"/>
          <p:cNvPicPr>
            <a:picLocks noGrp="1" noChangeAspect="1"/>
          </p:cNvPicPr>
          <p:nvPr>
            <p:ph idx="1"/>
          </p:nvPr>
        </p:nvPicPr>
        <p:blipFill>
          <a:blip r:embed="rId2"/>
          <a:stretch>
            <a:fillRect/>
          </a:stretch>
        </p:blipFill>
        <p:spPr>
          <a:xfrm>
            <a:off x="1652587" y="1867694"/>
            <a:ext cx="8886825" cy="4267200"/>
          </a:xfrm>
          <a:prstGeom prst="rect">
            <a:avLst/>
          </a:prstGeom>
        </p:spPr>
      </p:pic>
    </p:spTree>
    <p:extLst>
      <p:ext uri="{BB962C8B-B14F-4D97-AF65-F5344CB8AC3E}">
        <p14:creationId xmlns:p14="http://schemas.microsoft.com/office/powerpoint/2010/main" val="1949505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email for Task Approver</a:t>
            </a:r>
            <a:endParaRPr lang="en-US" dirty="0"/>
          </a:p>
        </p:txBody>
      </p:sp>
      <p:pic>
        <p:nvPicPr>
          <p:cNvPr id="4" name="Content Placeholder 3"/>
          <p:cNvPicPr>
            <a:picLocks noGrp="1" noChangeAspect="1"/>
          </p:cNvPicPr>
          <p:nvPr>
            <p:ph idx="1"/>
          </p:nvPr>
        </p:nvPicPr>
        <p:blipFill>
          <a:blip r:embed="rId2"/>
          <a:stretch>
            <a:fillRect/>
          </a:stretch>
        </p:blipFill>
        <p:spPr>
          <a:xfrm>
            <a:off x="2047603" y="1825625"/>
            <a:ext cx="8096793" cy="4351338"/>
          </a:xfrm>
          <a:prstGeom prst="rect">
            <a:avLst/>
          </a:prstGeom>
        </p:spPr>
      </p:pic>
    </p:spTree>
    <p:extLst>
      <p:ext uri="{BB962C8B-B14F-4D97-AF65-F5344CB8AC3E}">
        <p14:creationId xmlns:p14="http://schemas.microsoft.com/office/powerpoint/2010/main" val="3849338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Once the task has been completed that was assigned to you, it will move onto the next phrase of the process</a:t>
            </a:r>
            <a:endParaRPr lang="en-US" sz="3600" dirty="0"/>
          </a:p>
        </p:txBody>
      </p:sp>
      <p:pic>
        <p:nvPicPr>
          <p:cNvPr id="4" name="Content Placeholder 3"/>
          <p:cNvPicPr>
            <a:picLocks noGrp="1" noChangeAspect="1"/>
          </p:cNvPicPr>
          <p:nvPr>
            <p:ph idx="1"/>
          </p:nvPr>
        </p:nvPicPr>
        <p:blipFill>
          <a:blip r:embed="rId2"/>
          <a:stretch>
            <a:fillRect/>
          </a:stretch>
        </p:blipFill>
        <p:spPr>
          <a:xfrm>
            <a:off x="2652360" y="1825625"/>
            <a:ext cx="6887279" cy="4351338"/>
          </a:xfrm>
          <a:prstGeom prst="rect">
            <a:avLst/>
          </a:prstGeom>
        </p:spPr>
      </p:pic>
    </p:spTree>
    <p:extLst>
      <p:ext uri="{BB962C8B-B14F-4D97-AF65-F5344CB8AC3E}">
        <p14:creationId xmlns:p14="http://schemas.microsoft.com/office/powerpoint/2010/main" val="4044911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the email approver will receive</a:t>
            </a:r>
            <a:endParaRPr lang="en-US" dirty="0"/>
          </a:p>
        </p:txBody>
      </p:sp>
      <p:pic>
        <p:nvPicPr>
          <p:cNvPr id="4" name="Content Placeholder 3"/>
          <p:cNvPicPr>
            <a:picLocks noGrp="1" noChangeAspect="1"/>
          </p:cNvPicPr>
          <p:nvPr>
            <p:ph idx="1"/>
          </p:nvPr>
        </p:nvPicPr>
        <p:blipFill>
          <a:blip r:embed="rId2"/>
          <a:stretch>
            <a:fillRect/>
          </a:stretch>
        </p:blipFill>
        <p:spPr>
          <a:xfrm>
            <a:off x="2861377" y="1825625"/>
            <a:ext cx="6469245" cy="4351338"/>
          </a:xfrm>
          <a:prstGeom prst="rect">
            <a:avLst/>
          </a:prstGeom>
        </p:spPr>
      </p:pic>
    </p:spTree>
    <p:extLst>
      <p:ext uri="{BB962C8B-B14F-4D97-AF65-F5344CB8AC3E}">
        <p14:creationId xmlns:p14="http://schemas.microsoft.com/office/powerpoint/2010/main" val="1977996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If the task was approved it will continue in the approval process and an email will be sent to the next approver</a:t>
            </a:r>
            <a:endParaRPr lang="en-US" sz="3600" dirty="0"/>
          </a:p>
        </p:txBody>
      </p:sp>
      <p:pic>
        <p:nvPicPr>
          <p:cNvPr id="4" name="Content Placeholder 3"/>
          <p:cNvPicPr>
            <a:picLocks noGrp="1" noChangeAspect="1"/>
          </p:cNvPicPr>
          <p:nvPr>
            <p:ph idx="1"/>
          </p:nvPr>
        </p:nvPicPr>
        <p:blipFill>
          <a:blip r:embed="rId2"/>
          <a:stretch>
            <a:fillRect/>
          </a:stretch>
        </p:blipFill>
        <p:spPr>
          <a:xfrm>
            <a:off x="663633" y="2457205"/>
            <a:ext cx="10515600" cy="1641763"/>
          </a:xfrm>
          <a:prstGeom prst="rect">
            <a:avLst/>
          </a:prstGeom>
        </p:spPr>
      </p:pic>
    </p:spTree>
    <p:extLst>
      <p:ext uri="{BB962C8B-B14F-4D97-AF65-F5344CB8AC3E}">
        <p14:creationId xmlns:p14="http://schemas.microsoft.com/office/powerpoint/2010/main" val="2690463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After all approvals received, job will be posted by Human Resources. After an appropriate selection process, a hiring report will need to be completed</a:t>
            </a:r>
            <a:r>
              <a:rPr lang="en-US" sz="1600" dirty="0">
                <a:solidFill>
                  <a:srgbClr val="FF0000"/>
                </a:solidFill>
              </a:rPr>
              <a:t/>
            </a:r>
            <a:br>
              <a:rPr lang="en-US" sz="1600" dirty="0">
                <a:solidFill>
                  <a:srgbClr val="FF0000"/>
                </a:solidFill>
              </a:rPr>
            </a:br>
            <a:endParaRPr lang="en-US" sz="1600" dirty="0"/>
          </a:p>
        </p:txBody>
      </p:sp>
      <p:pic>
        <p:nvPicPr>
          <p:cNvPr id="4" name="Content Placeholder 3"/>
          <p:cNvPicPr>
            <a:picLocks noGrp="1" noChangeAspect="1"/>
          </p:cNvPicPr>
          <p:nvPr>
            <p:ph idx="1"/>
          </p:nvPr>
        </p:nvPicPr>
        <p:blipFill>
          <a:blip r:embed="rId2"/>
          <a:stretch>
            <a:fillRect/>
          </a:stretch>
        </p:blipFill>
        <p:spPr>
          <a:xfrm>
            <a:off x="1004799" y="1825625"/>
            <a:ext cx="10182401" cy="4351338"/>
          </a:xfrm>
          <a:prstGeom prst="rect">
            <a:avLst/>
          </a:prstGeom>
        </p:spPr>
      </p:pic>
    </p:spTree>
    <p:extLst>
      <p:ext uri="{BB962C8B-B14F-4D97-AF65-F5344CB8AC3E}">
        <p14:creationId xmlns:p14="http://schemas.microsoft.com/office/powerpoint/2010/main" val="478507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Success! Job completed!</a:t>
            </a:r>
            <a:endParaRPr lang="en-US" dirty="0"/>
          </a:p>
        </p:txBody>
      </p:sp>
      <p:pic>
        <p:nvPicPr>
          <p:cNvPr id="1036" name="Picture 12" descr="Free Good Job Clip Art with No Background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131" y="2245388"/>
            <a:ext cx="28194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ree Good Job Clip Art with No Background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03" y="2172826"/>
            <a:ext cx="28194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eat Job school card from Teacher to Student School Post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75" y="1896269"/>
            <a:ext cx="54292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3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Recruitment Request form</a:t>
            </a:r>
            <a:endParaRPr lang="en-US" dirty="0"/>
          </a:p>
        </p:txBody>
      </p:sp>
      <p:pic>
        <p:nvPicPr>
          <p:cNvPr id="5" name="Content Placeholder 4"/>
          <p:cNvPicPr>
            <a:picLocks noGrp="1" noChangeAspect="1"/>
          </p:cNvPicPr>
          <p:nvPr>
            <p:ph idx="1"/>
          </p:nvPr>
        </p:nvPicPr>
        <p:blipFill>
          <a:blip r:embed="rId2"/>
          <a:stretch>
            <a:fillRect/>
          </a:stretch>
        </p:blipFill>
        <p:spPr>
          <a:xfrm>
            <a:off x="2137382" y="1825625"/>
            <a:ext cx="7917235" cy="4351338"/>
          </a:xfrm>
          <a:prstGeom prst="rect">
            <a:avLst/>
          </a:prstGeom>
        </p:spPr>
      </p:pic>
    </p:spTree>
    <p:extLst>
      <p:ext uri="{BB962C8B-B14F-4D97-AF65-F5344CB8AC3E}">
        <p14:creationId xmlns:p14="http://schemas.microsoft.com/office/powerpoint/2010/main" val="14152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12782</TotalTime>
  <Words>1258</Words>
  <Application>Microsoft Office PowerPoint</Application>
  <PresentationFormat>Widescreen</PresentationFormat>
  <Paragraphs>136</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Calibri Light</vt:lpstr>
      <vt:lpstr>Maiandra GD</vt:lpstr>
      <vt:lpstr>Office Theme</vt:lpstr>
      <vt:lpstr>Steps to advertise a vacant position in Hirezon</vt:lpstr>
      <vt:lpstr>Enter your email and it will automatically redirect to a Longwood screen  </vt:lpstr>
      <vt:lpstr>Enter your LancerNet ID and Password Click Login</vt:lpstr>
      <vt:lpstr>Click on Forms</vt:lpstr>
      <vt:lpstr>Click on Start New Form</vt:lpstr>
      <vt:lpstr>Steps to complete Recruitment Request</vt:lpstr>
      <vt:lpstr>Example of screen after clicking create form</vt:lpstr>
      <vt:lpstr>Click on Recruitment Request – not on box</vt:lpstr>
      <vt:lpstr>Recruitment Request form</vt:lpstr>
      <vt:lpstr>Recruitment Request </vt:lpstr>
      <vt:lpstr> Fill out all sections of Recruitment Request </vt:lpstr>
      <vt:lpstr> Fill out all sections of Recruitment Request </vt:lpstr>
      <vt:lpstr>Click on Save &amp; Submit</vt:lpstr>
      <vt:lpstr>Click on Edit for changes or Continue</vt:lpstr>
      <vt:lpstr>Example of Recruitment Request Form</vt:lpstr>
      <vt:lpstr>Example of Recruitment Request Form</vt:lpstr>
      <vt:lpstr>After clicking continue returns to the main screen</vt:lpstr>
      <vt:lpstr>Click on Task Routing</vt:lpstr>
      <vt:lpstr>Click on each applicable approver step and enter  appropriate name/email. You should have multiple approvers. Human Resources and Budget are prepopulated</vt:lpstr>
      <vt:lpstr>Click on the pencil icon. Add the user and instructions if applicable</vt:lpstr>
      <vt:lpstr>Repeat steps for adding applicable approvers in the task routing process</vt:lpstr>
      <vt:lpstr>Example of Task Routing with Approvers</vt:lpstr>
      <vt:lpstr>After adding all applicable approvers. Click on x to close box</vt:lpstr>
      <vt:lpstr>Click on add job details</vt:lpstr>
      <vt:lpstr>Add Job Details and after completed Save Job Details. </vt:lpstr>
      <vt:lpstr>Click on Save Job Details</vt:lpstr>
      <vt:lpstr>Click Edit to make changes or Close</vt:lpstr>
      <vt:lpstr>Click on Edit, brings you back to Add Job Details to make changes. After changes are made, scroll down and save job details</vt:lpstr>
      <vt:lpstr>Click on Close, returns to main screen to proceed</vt:lpstr>
      <vt:lpstr>Attach Supporting Documents. Click on choose file and upload documents. Examples – EWP, position description, advertising worksheet, etc. </vt:lpstr>
      <vt:lpstr>Look for the file that will need to be uploaded</vt:lpstr>
      <vt:lpstr>Example of supporting documents attached</vt:lpstr>
      <vt:lpstr>Hiring Report task routing should be completed before clicking on Send for Next Action. Add approvers for Hiring Report for Task Routing</vt:lpstr>
      <vt:lpstr>Task Routing for Hiring Report (Human Resources and Budget are pre-populated). Add other approvers that need to be added</vt:lpstr>
      <vt:lpstr>Click on each applicable approver step and enter  appropriate name/email. You should have multiple approvers. Human Resources and Budget are prepopulated. Click on pencil icon to show approver title, type name in user to add approver. After adding each user, scroll down and click on save routing</vt:lpstr>
      <vt:lpstr>PowerPoint Presentation</vt:lpstr>
      <vt:lpstr>After adding all applicable users, click on x to close box</vt:lpstr>
      <vt:lpstr>Example of Task Routing on whom it will be sent to </vt:lpstr>
      <vt:lpstr>Recruitment Request and Job Details should have a check in the box as completed</vt:lpstr>
      <vt:lpstr>Click on Send for Next Action </vt:lpstr>
      <vt:lpstr>After clicking on send for next action status will change from not initiated to In Progress</vt:lpstr>
      <vt:lpstr>Example of the email from Hirezon for Task Review</vt:lpstr>
      <vt:lpstr> Task Approvers After receiving the email from Hirezon/Interview Exchange, login to Hirezon to view Recruitment Request. Enter your email and it will automatically redirect to a Longwood screen </vt:lpstr>
      <vt:lpstr>Task Approvers Enter your LancerNet ID and Password</vt:lpstr>
      <vt:lpstr>Task Approvers Click on Forms</vt:lpstr>
      <vt:lpstr>Task Approvers After clicking on Forms, your dashboard will come up</vt:lpstr>
      <vt:lpstr>Task Approvers Click on Assigned to me. Task will either be in Tasks Assigned to Me or Waiting for Task Approval</vt:lpstr>
      <vt:lpstr>Task Approvers Click on pencil on paper icon on the task that is assigned</vt:lpstr>
      <vt:lpstr>Click on Review Task</vt:lpstr>
      <vt:lpstr>Task Approvers Click on Recruitment Request</vt:lpstr>
      <vt:lpstr>Task Approvers Click save &amp; submit </vt:lpstr>
      <vt:lpstr>Task Approvers Click on edit if changes need to be made or continue if there are no changes. </vt:lpstr>
      <vt:lpstr>Task Approvers Click on position title under Job Details to review vacancy announcement. </vt:lpstr>
      <vt:lpstr>Task Approvers Scroll down to click on Save Job Details</vt:lpstr>
      <vt:lpstr>Task Approvers Click on Edit to make any changes or close</vt:lpstr>
      <vt:lpstr>Task Approvers Recruitment Request and Job Details have a check mark in the box</vt:lpstr>
      <vt:lpstr>Task Approvals Click on Approve</vt:lpstr>
      <vt:lpstr>Task approved successfully</vt:lpstr>
      <vt:lpstr>If click on deny, complete this process</vt:lpstr>
      <vt:lpstr>If clicked on Deny, Please enter a comment/reason for denial</vt:lpstr>
      <vt:lpstr>Task was Denied</vt:lpstr>
      <vt:lpstr>Approver denied task during Recruitment Request review. Login to your account to review and make changes. The originator will receive an email, example below.</vt:lpstr>
      <vt:lpstr>Instructions after approver denied  Recruitment Request</vt:lpstr>
      <vt:lpstr>After receiving the email from Hirezon/Interview Exchange, login to Hirezon to view Recruitment Request. Enter your email and it will automatically redirect to a Longwood screen </vt:lpstr>
      <vt:lpstr>Enter your LancerNet ID and Password</vt:lpstr>
      <vt:lpstr>Click on Forms</vt:lpstr>
      <vt:lpstr>Click on Recruitment Request</vt:lpstr>
      <vt:lpstr>Click on Actions</vt:lpstr>
      <vt:lpstr>Mark As Incomplete</vt:lpstr>
      <vt:lpstr>Click on ok</vt:lpstr>
      <vt:lpstr>Click on Actions</vt:lpstr>
      <vt:lpstr>Click on republish</vt:lpstr>
      <vt:lpstr>Click ok</vt:lpstr>
      <vt:lpstr>Click on Recruitment Request</vt:lpstr>
      <vt:lpstr>Click on edit to make necessary changes to Recruitment Request</vt:lpstr>
      <vt:lpstr>Once changes are made, click on Save &amp; Submit</vt:lpstr>
      <vt:lpstr>Click on edit if anymore changes or continue</vt:lpstr>
      <vt:lpstr>Click on Send for Next Action</vt:lpstr>
      <vt:lpstr>Task completed, sent to approver(s)</vt:lpstr>
      <vt:lpstr>Email sent to approver(s) for approval of recruitment request</vt:lpstr>
      <vt:lpstr>Example of email for Task Approver</vt:lpstr>
      <vt:lpstr>Once the task has been completed that was assigned to you, it will move onto the next phrase of the process</vt:lpstr>
      <vt:lpstr>Example of the email approver will receive</vt:lpstr>
      <vt:lpstr>If the task was approved it will continue in the approval process and an email will be sent to the next approver</vt:lpstr>
      <vt:lpstr>After all approvals received, job will be posted by Human Resources. After an appropriate selection process, a hiring report will need to be completed </vt:lpstr>
      <vt:lpstr>Success! Job completed!</vt:lpstr>
    </vt:vector>
  </TitlesOfParts>
  <Company>Longwood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to advertise a vacant position in Hirezon</dc:title>
  <dc:creator>Staylor, Heather</dc:creator>
  <cp:lastModifiedBy>Staylor, Heather</cp:lastModifiedBy>
  <cp:revision>189</cp:revision>
  <dcterms:created xsi:type="dcterms:W3CDTF">2020-10-09T18:21:18Z</dcterms:created>
  <dcterms:modified xsi:type="dcterms:W3CDTF">2021-10-08T20:40:06Z</dcterms:modified>
</cp:coreProperties>
</file>