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notesMasterIdLst>
    <p:notesMasterId r:id="rId23"/>
  </p:notesMasterIdLst>
  <p:sldIdLst>
    <p:sldId id="276" r:id="rId2"/>
    <p:sldId id="258" r:id="rId3"/>
    <p:sldId id="278" r:id="rId4"/>
    <p:sldId id="271" r:id="rId5"/>
    <p:sldId id="272" r:id="rId6"/>
    <p:sldId id="277" r:id="rId7"/>
    <p:sldId id="257" r:id="rId8"/>
    <p:sldId id="273" r:id="rId9"/>
    <p:sldId id="274" r:id="rId10"/>
    <p:sldId id="275" r:id="rId11"/>
    <p:sldId id="259" r:id="rId12"/>
    <p:sldId id="270" r:id="rId13"/>
    <p:sldId id="260" r:id="rId14"/>
    <p:sldId id="261" r:id="rId15"/>
    <p:sldId id="264" r:id="rId16"/>
    <p:sldId id="262" r:id="rId17"/>
    <p:sldId id="265" r:id="rId18"/>
    <p:sldId id="266" r:id="rId19"/>
    <p:sldId id="268" r:id="rId20"/>
    <p:sldId id="263"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712" autoAdjust="0"/>
  </p:normalViewPr>
  <p:slideViewPr>
    <p:cSldViewPr snapToGrid="0">
      <p:cViewPr varScale="1">
        <p:scale>
          <a:sx n="81" d="100"/>
          <a:sy n="81" d="100"/>
        </p:scale>
        <p:origin x="-84" y="-5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mossbm\My%20Documents\GenEd\QEPWorking%20GroupQEPbudg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24236648879633868"/>
                  <c:y val="-8.7365926431535249E-2"/>
                </c:manualLayout>
              </c:layout>
              <c:tx>
                <c:rich>
                  <a:bodyPr wrap="square" lIns="38100" tIns="19050" rIns="38100" bIns="19050" anchor="ctr">
                    <a:noAutofit/>
                  </a:bodyPr>
                  <a:lstStyle/>
                  <a:p>
                    <a:pPr>
                      <a:defRPr sz="2000"/>
                    </a:pPr>
                    <a:r>
                      <a:rPr lang="en-US" sz="2000" dirty="0" smtClean="0"/>
                      <a:t>Academic activities</a:t>
                    </a:r>
                    <a:r>
                      <a:rPr lang="en-US" sz="2000" baseline="0" dirty="0" smtClean="0"/>
                      <a:t>  </a:t>
                    </a:r>
                    <a:r>
                      <a:rPr lang="en-US" sz="2400" baseline="0" dirty="0" smtClean="0"/>
                      <a:t>61%</a:t>
                    </a:r>
                    <a:endParaRPr lang="en-US" sz="2400" baseline="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1819035921129692"/>
                      <c:h val="0.24756020736488601"/>
                    </c:manualLayout>
                  </c15:layout>
                </c:ext>
              </c:extLst>
            </c:dLbl>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Sheet1!$C$48:$C$49</c:f>
              <c:strCache>
                <c:ptCount val="2"/>
                <c:pt idx="0">
                  <c:v>Academic activities</c:v>
                </c:pt>
                <c:pt idx="1">
                  <c:v>Administrative support</c:v>
                </c:pt>
              </c:strCache>
            </c:strRef>
          </c:cat>
          <c:val>
            <c:numRef>
              <c:f>Sheet1!$D$48:$D$49</c:f>
              <c:numCache>
                <c:formatCode>_("$"* #,##0.00_);_("$"* \(#,##0.00\);_("$"* "-"??_);_(@_)</c:formatCode>
                <c:ptCount val="2"/>
                <c:pt idx="0">
                  <c:v>919000</c:v>
                </c:pt>
                <c:pt idx="1">
                  <c:v>609000</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C7384-A052-4617-9D50-C7D97B4C41AA}" type="datetimeFigureOut">
              <a:rPr lang="en-US" smtClean="0"/>
              <a:t>3/18/2014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68554-E342-43FF-AECE-43C0EC8CF00C}" type="slidenum">
              <a:rPr lang="en-US" smtClean="0"/>
              <a:t>‹#›</a:t>
            </a:fld>
            <a:endParaRPr lang="en-US"/>
          </a:p>
        </p:txBody>
      </p:sp>
    </p:spTree>
    <p:extLst>
      <p:ext uri="{BB962C8B-B14F-4D97-AF65-F5344CB8AC3E}">
        <p14:creationId xmlns:p14="http://schemas.microsoft.com/office/powerpoint/2010/main" val="8664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68554-E342-43FF-AECE-43C0EC8CF00C}" type="slidenum">
              <a:rPr lang="en-US" smtClean="0"/>
              <a:t>2</a:t>
            </a:fld>
            <a:endParaRPr lang="en-US"/>
          </a:p>
        </p:txBody>
      </p:sp>
    </p:spTree>
    <p:extLst>
      <p:ext uri="{BB962C8B-B14F-4D97-AF65-F5344CB8AC3E}">
        <p14:creationId xmlns:p14="http://schemas.microsoft.com/office/powerpoint/2010/main" val="382933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68554-E342-43FF-AECE-43C0EC8CF00C}" type="slidenum">
              <a:rPr lang="en-US" smtClean="0"/>
              <a:t>3</a:t>
            </a:fld>
            <a:endParaRPr lang="en-US"/>
          </a:p>
        </p:txBody>
      </p:sp>
    </p:spTree>
    <p:extLst>
      <p:ext uri="{BB962C8B-B14F-4D97-AF65-F5344CB8AC3E}">
        <p14:creationId xmlns:p14="http://schemas.microsoft.com/office/powerpoint/2010/main" val="167261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68554-E342-43FF-AECE-43C0EC8CF00C}" type="slidenum">
              <a:rPr lang="en-US" smtClean="0"/>
              <a:t>4</a:t>
            </a:fld>
            <a:endParaRPr lang="en-US"/>
          </a:p>
        </p:txBody>
      </p:sp>
    </p:spTree>
    <p:extLst>
      <p:ext uri="{BB962C8B-B14F-4D97-AF65-F5344CB8AC3E}">
        <p14:creationId xmlns:p14="http://schemas.microsoft.com/office/powerpoint/2010/main" val="110975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68554-E342-43FF-AECE-43C0EC8CF00C}" type="slidenum">
              <a:rPr lang="en-US" smtClean="0"/>
              <a:t>7</a:t>
            </a:fld>
            <a:endParaRPr lang="en-US"/>
          </a:p>
        </p:txBody>
      </p:sp>
    </p:spTree>
    <p:extLst>
      <p:ext uri="{BB962C8B-B14F-4D97-AF65-F5344CB8AC3E}">
        <p14:creationId xmlns:p14="http://schemas.microsoft.com/office/powerpoint/2010/main" val="88115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68554-E342-43FF-AECE-43C0EC8CF00C}" type="slidenum">
              <a:rPr lang="en-US" smtClean="0"/>
              <a:t>9</a:t>
            </a:fld>
            <a:endParaRPr lang="en-US"/>
          </a:p>
        </p:txBody>
      </p:sp>
    </p:spTree>
    <p:extLst>
      <p:ext uri="{BB962C8B-B14F-4D97-AF65-F5344CB8AC3E}">
        <p14:creationId xmlns:p14="http://schemas.microsoft.com/office/powerpoint/2010/main" val="167085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68554-E342-43FF-AECE-43C0EC8CF00C}" type="slidenum">
              <a:rPr lang="en-US" smtClean="0"/>
              <a:t>11</a:t>
            </a:fld>
            <a:endParaRPr lang="en-US"/>
          </a:p>
        </p:txBody>
      </p:sp>
    </p:spTree>
    <p:extLst>
      <p:ext uri="{BB962C8B-B14F-4D97-AF65-F5344CB8AC3E}">
        <p14:creationId xmlns:p14="http://schemas.microsoft.com/office/powerpoint/2010/main" val="103065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3/18/2014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logs.longwood.edu/buzz/?p=473&amp;shareadraft=baba473_52f511d7f00e9" TargetMode="External"/><Relationship Id="rId2" Type="http://schemas.openxmlformats.org/officeDocument/2006/relationships/hyperlink" Target="http://youtu.be/Q5w6XnuB84w" TargetMode="External"/><Relationship Id="rId1" Type="http://schemas.openxmlformats.org/officeDocument/2006/relationships/slideLayout" Target="../slideLayouts/slideLayout2.xml"/><Relationship Id="rId4" Type="http://schemas.openxmlformats.org/officeDocument/2006/relationships/hyperlink" Target="http://youtu.be/uLwx2c4nCv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longwood.edu/realinqui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048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175036"/>
              </p:ext>
            </p:extLst>
          </p:nvPr>
        </p:nvGraphicFramePr>
        <p:xfrm>
          <a:off x="0" y="0"/>
          <a:ext cx="12192001" cy="6858001"/>
        </p:xfrm>
        <a:graphic>
          <a:graphicData uri="http://schemas.openxmlformats.org/drawingml/2006/table">
            <a:tbl>
              <a:tblPr firstRow="1" firstCol="1" bandRow="1">
                <a:tableStyleId>{5C22544A-7EE6-4342-B048-85BDC9FD1C3A}</a:tableStyleId>
              </a:tblPr>
              <a:tblGrid>
                <a:gridCol w="3454400"/>
                <a:gridCol w="4746171"/>
                <a:gridCol w="1785258"/>
                <a:gridCol w="2206172"/>
              </a:tblGrid>
              <a:tr h="525621">
                <a:tc>
                  <a:txBody>
                    <a:bodyPr/>
                    <a:lstStyle/>
                    <a:p>
                      <a:pPr marL="0" marR="0" algn="ctr">
                        <a:lnSpc>
                          <a:spcPct val="115000"/>
                        </a:lnSpc>
                        <a:spcBef>
                          <a:spcPts val="0"/>
                        </a:spcBef>
                        <a:spcAft>
                          <a:spcPts val="0"/>
                        </a:spcAft>
                      </a:pPr>
                      <a:r>
                        <a:rPr lang="en-US" sz="1600" dirty="0">
                          <a:effectLst/>
                        </a:rPr>
                        <a:t>Environmental Outcome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600" dirty="0">
                          <a:effectLst/>
                        </a:rPr>
                        <a:t>Assessment Measures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600" dirty="0">
                          <a:effectLst/>
                        </a:rPr>
                        <a:t>Responsible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600" dirty="0">
                          <a:effectLst/>
                        </a:rPr>
                        <a:t>Reported to</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r>
              <a:tr h="1077045">
                <a:tc>
                  <a:txBody>
                    <a:bodyPr/>
                    <a:lstStyle/>
                    <a:p>
                      <a:pPr marL="0" marR="0">
                        <a:lnSpc>
                          <a:spcPct val="115000"/>
                        </a:lnSpc>
                        <a:spcBef>
                          <a:spcPts val="0"/>
                        </a:spcBef>
                        <a:spcAft>
                          <a:spcPts val="0"/>
                        </a:spcAft>
                      </a:pPr>
                      <a:r>
                        <a:rPr lang="en-US" sz="1400" dirty="0">
                          <a:effectLst/>
                        </a:rPr>
                        <a:t>EO-D: The curriculum will provide a </a:t>
                      </a:r>
                      <a:r>
                        <a:rPr lang="en-US" sz="1400" dirty="0" err="1">
                          <a:effectLst/>
                        </a:rPr>
                        <a:t>scaffolded</a:t>
                      </a:r>
                      <a:r>
                        <a:rPr lang="en-US" sz="1400" dirty="0">
                          <a:effectLst/>
                        </a:rPr>
                        <a:t> approach to student research skills development.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dirty="0">
                          <a:effectLst/>
                        </a:rPr>
                        <a:t>The OSR Director will work with faculty to review syllabi of courses enhanced for research skills development to ensure a </a:t>
                      </a:r>
                      <a:r>
                        <a:rPr lang="en-US" sz="1400" dirty="0" err="1">
                          <a:effectLst/>
                        </a:rPr>
                        <a:t>scaffolded</a:t>
                      </a:r>
                      <a:r>
                        <a:rPr lang="en-US" sz="1400" dirty="0">
                          <a:effectLst/>
                        </a:rPr>
                        <a:t> approach to instruction and learning in this area.</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400">
                          <a:effectLst/>
                        </a:rPr>
                        <a:t>OSR Director</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a:effectLst/>
                        </a:rPr>
                        <a:t>Student Research Advisory Council and Provost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r>
              <a:tr h="2154091">
                <a:tc>
                  <a:txBody>
                    <a:bodyPr/>
                    <a:lstStyle/>
                    <a:p>
                      <a:pPr marL="0" marR="0">
                        <a:lnSpc>
                          <a:spcPct val="115000"/>
                        </a:lnSpc>
                        <a:spcBef>
                          <a:spcPts val="0"/>
                        </a:spcBef>
                        <a:spcAft>
                          <a:spcPts val="0"/>
                        </a:spcAft>
                      </a:pPr>
                      <a:r>
                        <a:rPr lang="en-US" sz="1400" dirty="0">
                          <a:effectLst/>
                        </a:rPr>
                        <a:t>EO-E: Faculty will have the skills </a:t>
                      </a:r>
                      <a:r>
                        <a:rPr lang="en-US" sz="1400" dirty="0" smtClean="0">
                          <a:effectLst/>
                        </a:rPr>
                        <a:t>and  </a:t>
                      </a:r>
                      <a:r>
                        <a:rPr lang="en-US" sz="1400" dirty="0">
                          <a:effectLst/>
                        </a:rPr>
                        <a:t>abilities needed for integrating research in instruction gained through participation in faculty development.</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a:effectLst/>
                        </a:rPr>
                        <a:t>The OSR Director will track the number of faculty members participating in research skills development workshops and will evaluate their responses to post-workshop surveys.</a:t>
                      </a:r>
                    </a:p>
                    <a:p>
                      <a:pPr marL="0" marR="0">
                        <a:lnSpc>
                          <a:spcPct val="115000"/>
                        </a:lnSpc>
                        <a:spcBef>
                          <a:spcPts val="0"/>
                        </a:spcBef>
                        <a:spcAft>
                          <a:spcPts val="0"/>
                        </a:spcAft>
                      </a:pPr>
                      <a:r>
                        <a:rPr lang="en-US" sz="1400">
                          <a:effectLst/>
                        </a:rPr>
                        <a:t>The OSR Director will work with faculty to review syllabi of courses enhanced for research skills development to ensure a scaffolded approach to instruction and learning in this area.</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400">
                          <a:effectLst/>
                        </a:rPr>
                        <a:t>OSR Director</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dirty="0">
                          <a:effectLst/>
                        </a:rPr>
                        <a:t>Student Research Advisory Council and Provost</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r>
              <a:tr h="3101244">
                <a:tc>
                  <a:txBody>
                    <a:bodyPr/>
                    <a:lstStyle/>
                    <a:p>
                      <a:pPr marL="0" marR="0">
                        <a:lnSpc>
                          <a:spcPct val="115000"/>
                        </a:lnSpc>
                        <a:spcBef>
                          <a:spcPts val="0"/>
                        </a:spcBef>
                        <a:spcAft>
                          <a:spcPts val="1000"/>
                        </a:spcAft>
                      </a:pPr>
                      <a:r>
                        <a:rPr lang="en-US" sz="1400" dirty="0">
                          <a:effectLst/>
                        </a:rPr>
                        <a:t>EO-F: Undergraduate research and </a:t>
                      </a:r>
                      <a:r>
                        <a:rPr lang="en-US" sz="1400" dirty="0" smtClean="0">
                          <a:effectLst/>
                        </a:rPr>
                        <a:t>  scholarly </a:t>
                      </a:r>
                      <a:r>
                        <a:rPr lang="en-US" sz="1400" dirty="0">
                          <a:effectLst/>
                        </a:rPr>
                        <a:t>activities will be appropriately recognized in faculty evaluation and workloads.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1000"/>
                        </a:spcAft>
                      </a:pPr>
                      <a:r>
                        <a:rPr lang="en-US" sz="1400">
                          <a:effectLst/>
                        </a:rPr>
                        <a:t>The OSR Director will establish a database to track the amount of funding going to stipends or reassigned time attributable to faculty members’ mentoring student research. The target will be set after a baseline is established in the first year of the QEP (2014-15).</a:t>
                      </a:r>
                    </a:p>
                    <a:p>
                      <a:pPr marL="0" marR="0">
                        <a:lnSpc>
                          <a:spcPct val="115000"/>
                        </a:lnSpc>
                        <a:spcBef>
                          <a:spcPts val="0"/>
                        </a:spcBef>
                        <a:spcAft>
                          <a:spcPts val="1000"/>
                        </a:spcAft>
                      </a:pPr>
                      <a:r>
                        <a:rPr lang="en-US" sz="1400">
                          <a:effectLst/>
                        </a:rPr>
                        <a:t>The OSR Director will track the number of faculty members receiving awards for mentoring undergraduate research projects and will analyze the data for breadth of participation in areas such as academic discipline.</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400" dirty="0">
                          <a:effectLst/>
                        </a:rPr>
                        <a:t>OSR Director</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dirty="0">
                          <a:effectLst/>
                        </a:rPr>
                        <a:t>Student Research Advisory Council and Provost</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r>
            </a:tbl>
          </a:graphicData>
        </a:graphic>
      </p:graphicFrame>
    </p:spTree>
    <p:extLst>
      <p:ext uri="{BB962C8B-B14F-4D97-AF65-F5344CB8AC3E}">
        <p14:creationId xmlns:p14="http://schemas.microsoft.com/office/powerpoint/2010/main" val="1464765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168948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GOAL 1: </a:t>
            </a:r>
            <a:r>
              <a:rPr kumimoji="0" lang="en-US" altLang="zh-TW"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IMPROVE STUDENTS’ LEARNING BY PROMOTING THEIR DISCOVERY OF NEW KNOWLEDGE THROUGH RESEARCH</a:t>
            </a:r>
            <a:endParaRPr kumimoji="0" lang="en-US" altLang="zh-TW" b="0" i="0" u="none" strike="noStrike" cap="none" normalizeH="0" baseline="0" dirty="0" smtClean="0">
              <a:ln>
                <a:noFill/>
              </a:ln>
              <a:solidFill>
                <a:schemeClr val="tx1"/>
              </a:solidFill>
              <a:effectLst/>
            </a:endParaRPr>
          </a:p>
          <a:p>
            <a:pPr lvl="1" defTabSz="914400">
              <a:buFontTx/>
              <a:buAutoNum type="arabicPeriod"/>
            </a:pPr>
            <a:r>
              <a:rPr kumimoji="0" lang="en-US" altLang="zh-TW"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a:t>
            </a:r>
            <a:r>
              <a:rPr lang="en-US" dirty="0">
                <a:latin typeface="Calibri" panose="020F0502020204030204" pitchFamily="34" charset="0"/>
              </a:rPr>
              <a:t>Identify or develop courses to be enhanced for research skills development and prepare faculty through development grants and workshops to offer these courses</a:t>
            </a:r>
            <a:endParaRPr kumimoji="0" lang="en-US" altLang="zh-TW" b="0" i="0" u="none" strike="noStrike" cap="none" normalizeH="0" baseline="0" dirty="0" smtClean="0">
              <a:ln>
                <a:noFill/>
              </a:ln>
              <a:solidFill>
                <a:schemeClr val="tx1"/>
              </a:solidFill>
              <a:effectLst/>
              <a:latin typeface="Calibri" panose="020F0502020204030204"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en-US" altLang="zh-TW"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 Make available faculty-guided summer undergraduate research program in all disciplines</a:t>
            </a:r>
            <a:endParaRPr kumimoji="0" lang="en-US" altLang="zh-TW" b="0" i="0" u="none" strike="noStrike" cap="none" normalizeH="0" baseline="0" dirty="0" smtClean="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37468418"/>
              </p:ext>
            </p:extLst>
          </p:nvPr>
        </p:nvGraphicFramePr>
        <p:xfrm>
          <a:off x="1493522" y="1611086"/>
          <a:ext cx="10596879" cy="4978866"/>
        </p:xfrm>
        <a:graphic>
          <a:graphicData uri="http://schemas.openxmlformats.org/drawingml/2006/table">
            <a:tbl>
              <a:tblPr firstRow="1" firstCol="1" bandRow="1">
                <a:tableStyleId>{5C22544A-7EE6-4342-B048-85BDC9FD1C3A}</a:tableStyleId>
              </a:tblPr>
              <a:tblGrid>
                <a:gridCol w="4343398"/>
                <a:gridCol w="1112520"/>
                <a:gridCol w="1295400"/>
                <a:gridCol w="1136217"/>
                <a:gridCol w="1354672"/>
                <a:gridCol w="1354672"/>
              </a:tblGrid>
              <a:tr h="600287">
                <a:tc>
                  <a:txBody>
                    <a:bodyPr/>
                    <a:lstStyle/>
                    <a:p>
                      <a:pPr marL="0" marR="0">
                        <a:lnSpc>
                          <a:spcPct val="115000"/>
                        </a:lnSpc>
                        <a:spcBef>
                          <a:spcPts val="0"/>
                        </a:spcBef>
                        <a:spcAft>
                          <a:spcPts val="0"/>
                        </a:spcAft>
                      </a:pPr>
                      <a:r>
                        <a:rPr lang="en-US" sz="1100" dirty="0">
                          <a:effectLst/>
                        </a:rPr>
                        <a:t> </a:t>
                      </a:r>
                      <a:endParaRPr lang="en-US" sz="11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dirty="0">
                          <a:effectLst/>
                        </a:rPr>
                        <a:t>Year 1: </a:t>
                      </a:r>
                      <a:r>
                        <a:rPr lang="en-US" sz="1400" dirty="0" smtClean="0">
                          <a:effectLst/>
                        </a:rPr>
                        <a:t>     2014-2015</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dirty="0">
                          <a:effectLst/>
                        </a:rPr>
                        <a:t>Year 2: </a:t>
                      </a:r>
                      <a:r>
                        <a:rPr lang="en-US" sz="1400" dirty="0" smtClean="0">
                          <a:effectLst/>
                        </a:rPr>
                        <a:t>      2015-2016</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dirty="0">
                          <a:effectLst/>
                        </a:rPr>
                        <a:t>Year 3</a:t>
                      </a:r>
                      <a:r>
                        <a:rPr lang="en-US" sz="1400" dirty="0" smtClean="0">
                          <a:effectLst/>
                        </a:rPr>
                        <a:t>:       </a:t>
                      </a:r>
                      <a:r>
                        <a:rPr lang="en-US" sz="1400" dirty="0">
                          <a:effectLst/>
                        </a:rPr>
                        <a:t>2016-2017</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dirty="0">
                          <a:effectLst/>
                        </a:rPr>
                        <a:t>Year 4: </a:t>
                      </a:r>
                      <a:r>
                        <a:rPr lang="en-US" sz="1400" dirty="0" smtClean="0">
                          <a:effectLst/>
                        </a:rPr>
                        <a:t>       2017-2018</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1000"/>
                        </a:spcAft>
                      </a:pPr>
                      <a:r>
                        <a:rPr lang="en-US" sz="1400" dirty="0">
                          <a:effectLst/>
                        </a:rPr>
                        <a:t>Year 5: </a:t>
                      </a:r>
                      <a:r>
                        <a:rPr lang="en-US" sz="1400" dirty="0" smtClean="0">
                          <a:effectLst/>
                        </a:rPr>
                        <a:t>       2018-2019</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r>
              <a:tr h="508393">
                <a:tc>
                  <a:txBody>
                    <a:bodyPr/>
                    <a:lstStyle/>
                    <a:p>
                      <a:pPr marL="0" marR="0">
                        <a:lnSpc>
                          <a:spcPct val="115000"/>
                        </a:lnSpc>
                        <a:spcBef>
                          <a:spcPts val="0"/>
                        </a:spcBef>
                        <a:spcAft>
                          <a:spcPts val="0"/>
                        </a:spcAft>
                      </a:pPr>
                      <a:r>
                        <a:rPr lang="en-US" sz="1400" dirty="0" smtClean="0">
                          <a:effectLst/>
                        </a:rPr>
                        <a:t>1.1.1 Enhance </a:t>
                      </a:r>
                      <a:r>
                        <a:rPr lang="en-US" sz="1400" dirty="0">
                          <a:effectLst/>
                        </a:rPr>
                        <a:t>ENGL 150 curriculum</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100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r>
              <a:tr h="517236">
                <a:tc>
                  <a:txBody>
                    <a:bodyPr/>
                    <a:lstStyle/>
                    <a:p>
                      <a:pPr marL="0" marR="0">
                        <a:lnSpc>
                          <a:spcPct val="115000"/>
                        </a:lnSpc>
                        <a:spcBef>
                          <a:spcPts val="0"/>
                        </a:spcBef>
                        <a:spcAft>
                          <a:spcPts val="0"/>
                        </a:spcAft>
                      </a:pPr>
                      <a:r>
                        <a:rPr lang="en-US" sz="1400" dirty="0" smtClean="0">
                          <a:effectLst/>
                        </a:rPr>
                        <a:t>1.1.2 Offer </a:t>
                      </a:r>
                      <a:r>
                        <a:rPr lang="en-US" sz="1400" dirty="0">
                          <a:effectLst/>
                        </a:rPr>
                        <a:t>enhanced disciplinary research-focused courses</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100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r>
              <a:tr h="627354">
                <a:tc>
                  <a:txBody>
                    <a:bodyPr/>
                    <a:lstStyle/>
                    <a:p>
                      <a:pPr marL="0" marR="0">
                        <a:lnSpc>
                          <a:spcPct val="115000"/>
                        </a:lnSpc>
                        <a:spcBef>
                          <a:spcPts val="0"/>
                        </a:spcBef>
                        <a:spcAft>
                          <a:spcPts val="0"/>
                        </a:spcAft>
                      </a:pPr>
                      <a:r>
                        <a:rPr lang="en-US" sz="1400" dirty="0" smtClean="0">
                          <a:effectLst/>
                        </a:rPr>
                        <a:t>1.1.3 Expand </a:t>
                      </a:r>
                      <a:r>
                        <a:rPr lang="en-US" sz="1400" dirty="0">
                          <a:effectLst/>
                        </a:rPr>
                        <a:t>on </a:t>
                      </a:r>
                      <a:r>
                        <a:rPr lang="en-US" sz="1400" dirty="0" smtClean="0">
                          <a:effectLst/>
                        </a:rPr>
                        <a:t>R.E.A.L.</a:t>
                      </a:r>
                      <a:r>
                        <a:rPr lang="en-US" sz="1400" baseline="0" dirty="0" smtClean="0">
                          <a:effectLst/>
                        </a:rPr>
                        <a:t> Inquiry</a:t>
                      </a:r>
                      <a:r>
                        <a:rPr lang="en-US" sz="1400" dirty="0" smtClean="0">
                          <a:effectLst/>
                        </a:rPr>
                        <a:t>-associated </a:t>
                      </a:r>
                      <a:r>
                        <a:rPr lang="en-US" sz="1400" dirty="0">
                          <a:effectLst/>
                        </a:rPr>
                        <a:t>individual mentored research courses</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100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r>
              <a:tr h="847317">
                <a:tc>
                  <a:txBody>
                    <a:bodyPr/>
                    <a:lstStyle/>
                    <a:p>
                      <a:pPr marL="0" marR="0">
                        <a:lnSpc>
                          <a:spcPct val="115000"/>
                        </a:lnSpc>
                        <a:spcBef>
                          <a:spcPts val="0"/>
                        </a:spcBef>
                        <a:spcAft>
                          <a:spcPts val="0"/>
                        </a:spcAft>
                      </a:pPr>
                      <a:r>
                        <a:rPr lang="en-US" sz="1400" dirty="0" smtClean="0">
                          <a:effectLst/>
                        </a:rPr>
                        <a:t>1.1 Roundtable sessions; Invite </a:t>
                      </a:r>
                      <a:r>
                        <a:rPr lang="en-US" sz="1400" dirty="0">
                          <a:effectLst/>
                        </a:rPr>
                        <a:t>faculty to apply/attend the summer faculty development session</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dirty="0">
                          <a:effectLst/>
                        </a:rPr>
                        <a:t> </a:t>
                      </a:r>
                      <a:r>
                        <a:rPr lang="en-US" sz="1400" dirty="0" smtClean="0">
                          <a:effectLst/>
                        </a:rPr>
                        <a:t>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100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r>
              <a:tr h="645057">
                <a:tc>
                  <a:txBody>
                    <a:bodyPr/>
                    <a:lstStyle/>
                    <a:p>
                      <a:pPr marL="0" marR="0">
                        <a:lnSpc>
                          <a:spcPct val="115000"/>
                        </a:lnSpc>
                        <a:spcBef>
                          <a:spcPts val="0"/>
                        </a:spcBef>
                        <a:spcAft>
                          <a:spcPts val="0"/>
                        </a:spcAft>
                      </a:pPr>
                      <a:r>
                        <a:rPr lang="en-US" sz="1400" dirty="0" smtClean="0">
                          <a:effectLst/>
                        </a:rPr>
                        <a:t>1.2 Offer </a:t>
                      </a:r>
                      <a:r>
                        <a:rPr lang="en-US" sz="1400" dirty="0">
                          <a:effectLst/>
                        </a:rPr>
                        <a:t>expanded program, to be called Longwood University Summer Research Fund (LU-SRF)</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100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r>
              <a:tr h="497130">
                <a:tc>
                  <a:txBody>
                    <a:bodyPr/>
                    <a:lstStyle/>
                    <a:p>
                      <a:pPr marL="0" marR="0">
                        <a:lnSpc>
                          <a:spcPct val="115000"/>
                        </a:lnSpc>
                        <a:spcBef>
                          <a:spcPts val="0"/>
                        </a:spcBef>
                        <a:spcAft>
                          <a:spcPts val="0"/>
                        </a:spcAft>
                      </a:pPr>
                      <a:r>
                        <a:rPr lang="en-US" sz="1400" dirty="0" smtClean="0">
                          <a:effectLst/>
                        </a:rPr>
                        <a:t>1.2 Continue </a:t>
                      </a:r>
                      <a:r>
                        <a:rPr lang="en-US" sz="1400" dirty="0">
                          <a:effectLst/>
                        </a:rPr>
                        <a:t>to expand participation in LU-SRF</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1000"/>
                        </a:spcAft>
                      </a:pPr>
                      <a:r>
                        <a:rPr lang="en-US" sz="1400" dirty="0">
                          <a:effectLst/>
                        </a:rPr>
                        <a:t>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r>
              <a:tr h="677569">
                <a:tc>
                  <a:txBody>
                    <a:bodyPr/>
                    <a:lstStyle/>
                    <a:p>
                      <a:pPr marL="0" marR="0">
                        <a:lnSpc>
                          <a:spcPct val="115000"/>
                        </a:lnSpc>
                        <a:spcBef>
                          <a:spcPts val="0"/>
                        </a:spcBef>
                        <a:spcAft>
                          <a:spcPts val="0"/>
                        </a:spcAft>
                      </a:pPr>
                      <a:r>
                        <a:rPr lang="en-US" sz="1400" dirty="0">
                          <a:effectLst/>
                        </a:rPr>
                        <a:t>Prepare for and implement summer 2019 Poster sessions to highlight effective research models in Departments at </a:t>
                      </a:r>
                      <a:r>
                        <a:rPr lang="en-US" sz="1400" dirty="0" smtClean="0">
                          <a:effectLst/>
                        </a:rPr>
                        <a:t>LU</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c>
                  <a:txBody>
                    <a:bodyPr/>
                    <a:lstStyle/>
                    <a:p>
                      <a:pPr marL="0" marR="0" algn="ctr">
                        <a:lnSpc>
                          <a:spcPct val="115000"/>
                        </a:lnSpc>
                        <a:spcBef>
                          <a:spcPts val="0"/>
                        </a:spcBef>
                        <a:spcAft>
                          <a:spcPts val="1000"/>
                        </a:spcAft>
                      </a:pPr>
                      <a:r>
                        <a:rPr lang="en-US" sz="1400" dirty="0">
                          <a:effectLst/>
                        </a:rPr>
                        <a:t>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4912" marR="64912" marT="0" marB="0"/>
                </a:tc>
              </a:tr>
            </a:tbl>
          </a:graphicData>
        </a:graphic>
      </p:graphicFrame>
    </p:spTree>
    <p:extLst>
      <p:ext uri="{BB962C8B-B14F-4D97-AF65-F5344CB8AC3E}">
        <p14:creationId xmlns:p14="http://schemas.microsoft.com/office/powerpoint/2010/main" val="268685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36191"/>
            <a:ext cx="1168948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i="0" u="none" strike="noStrike" cap="none" normalizeH="0" baseline="0" dirty="0" smtClean="0">
                <a:ln>
                  <a:noFill/>
                </a:ln>
                <a:solidFill>
                  <a:schemeClr val="tx1"/>
                </a:solidFill>
                <a:effectLst/>
                <a:latin typeface="Corbel" panose="020B0503020204020204" pitchFamily="34" charset="0"/>
                <a:ea typeface="Calibri" panose="020F0502020204030204" pitchFamily="34" charset="0"/>
                <a:cs typeface="Times New Roman" panose="02020603050405020304" pitchFamily="18" charset="0"/>
              </a:rPr>
              <a:t>Impact of Goal 1</a:t>
            </a:r>
            <a:endParaRPr kumimoji="0" lang="en-US" altLang="zh-TW" sz="4000" i="0" u="none" strike="noStrike" cap="none" normalizeH="0" baseline="0" dirty="0" smtClean="0">
              <a:ln>
                <a:noFill/>
              </a:ln>
              <a:solidFill>
                <a:schemeClr val="tx1"/>
              </a:solidFill>
              <a:effectLst/>
              <a:latin typeface="Corbel" panose="020B05030202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49767520"/>
              </p:ext>
            </p:extLst>
          </p:nvPr>
        </p:nvGraphicFramePr>
        <p:xfrm>
          <a:off x="58057" y="830848"/>
          <a:ext cx="12090401" cy="5787665"/>
        </p:xfrm>
        <a:graphic>
          <a:graphicData uri="http://schemas.openxmlformats.org/drawingml/2006/table">
            <a:tbl>
              <a:tblPr firstRow="1" firstCol="1" bandRow="1">
                <a:tableStyleId>{5C22544A-7EE6-4342-B048-85BDC9FD1C3A}</a:tableStyleId>
              </a:tblPr>
              <a:tblGrid>
                <a:gridCol w="3062515"/>
                <a:gridCol w="1393372"/>
                <a:gridCol w="1364343"/>
                <a:gridCol w="1306285"/>
                <a:gridCol w="1291772"/>
                <a:gridCol w="1364343"/>
                <a:gridCol w="1302642"/>
                <a:gridCol w="1005129"/>
              </a:tblGrid>
              <a:tr h="789240">
                <a:tc>
                  <a:txBody>
                    <a:bodyPr/>
                    <a:lstStyle/>
                    <a:p>
                      <a:pPr marL="0" marR="0" algn="ctr">
                        <a:lnSpc>
                          <a:spcPct val="115000"/>
                        </a:lnSpc>
                        <a:spcBef>
                          <a:spcPts val="0"/>
                        </a:spcBef>
                        <a:spcAft>
                          <a:spcPts val="0"/>
                        </a:spcAft>
                      </a:pPr>
                      <a:r>
                        <a:rPr lang="en-US" sz="1800" b="1" baseline="0" dirty="0">
                          <a:solidFill>
                            <a:schemeClr val="bg1"/>
                          </a:solidFill>
                          <a:latin typeface="Corbel" panose="020B0503020204020204" pitchFamily="34" charset="0"/>
                          <a:ea typeface="Times New Roman"/>
                          <a:cs typeface="Times New Roman"/>
                        </a:rPr>
                        <a:t>Actions for Goal 1</a:t>
                      </a:r>
                      <a:endParaRPr lang="en-US" sz="18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Year 0</a:t>
                      </a:r>
                      <a:endParaRPr lang="en-US" sz="1400" baseline="0" dirty="0">
                        <a:solidFill>
                          <a:schemeClr val="bg1"/>
                        </a:solidFill>
                        <a:latin typeface="Corbel" panose="020B0503020204020204" pitchFamily="34" charset="0"/>
                        <a:ea typeface="Calibri"/>
                        <a:cs typeface="Times New Roman"/>
                      </a:endParaRPr>
                    </a:p>
                    <a:p>
                      <a:pPr marL="0" marR="0" algn="ctr">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(2013-14)</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Year 1 </a:t>
                      </a:r>
                      <a:endParaRPr lang="en-US" sz="1400" b="1" baseline="0" dirty="0" smtClean="0">
                        <a:solidFill>
                          <a:schemeClr val="bg1"/>
                        </a:solidFill>
                        <a:latin typeface="Corbel" panose="020B0503020204020204" pitchFamily="34" charset="0"/>
                        <a:ea typeface="Times New Roman"/>
                        <a:cs typeface="Times New Roman"/>
                      </a:endParaRPr>
                    </a:p>
                    <a:p>
                      <a:pPr marL="0" marR="0" algn="ctr">
                        <a:lnSpc>
                          <a:spcPct val="115000"/>
                        </a:lnSpc>
                        <a:spcBef>
                          <a:spcPts val="0"/>
                        </a:spcBef>
                        <a:spcAft>
                          <a:spcPts val="0"/>
                        </a:spcAft>
                      </a:pPr>
                      <a:r>
                        <a:rPr lang="en-US" sz="1400" b="1" baseline="0" dirty="0" smtClean="0">
                          <a:solidFill>
                            <a:schemeClr val="bg1"/>
                          </a:solidFill>
                          <a:latin typeface="Corbel" panose="020B0503020204020204" pitchFamily="34" charset="0"/>
                          <a:ea typeface="Times New Roman"/>
                          <a:cs typeface="Times New Roman"/>
                        </a:rPr>
                        <a:t>(</a:t>
                      </a:r>
                      <a:r>
                        <a:rPr lang="en-US" sz="1400" b="1" baseline="0" dirty="0">
                          <a:solidFill>
                            <a:schemeClr val="bg1"/>
                          </a:solidFill>
                          <a:latin typeface="Corbel" panose="020B0503020204020204" pitchFamily="34" charset="0"/>
                          <a:ea typeface="Times New Roman"/>
                          <a:cs typeface="Times New Roman"/>
                        </a:rPr>
                        <a:t>2014-15)</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Year 2 </a:t>
                      </a:r>
                      <a:endParaRPr lang="en-US" sz="1400" b="1" baseline="0" dirty="0" smtClean="0">
                        <a:solidFill>
                          <a:schemeClr val="bg1"/>
                        </a:solidFill>
                        <a:latin typeface="Corbel" panose="020B0503020204020204" pitchFamily="34" charset="0"/>
                        <a:ea typeface="Times New Roman"/>
                        <a:cs typeface="Times New Roman"/>
                      </a:endParaRPr>
                    </a:p>
                    <a:p>
                      <a:pPr marL="0" marR="0" algn="ctr">
                        <a:lnSpc>
                          <a:spcPct val="115000"/>
                        </a:lnSpc>
                        <a:spcBef>
                          <a:spcPts val="0"/>
                        </a:spcBef>
                        <a:spcAft>
                          <a:spcPts val="0"/>
                        </a:spcAft>
                      </a:pPr>
                      <a:r>
                        <a:rPr lang="en-US" sz="1400" b="1" baseline="0" dirty="0" smtClean="0">
                          <a:solidFill>
                            <a:schemeClr val="bg1"/>
                          </a:solidFill>
                          <a:latin typeface="Corbel" panose="020B0503020204020204" pitchFamily="34" charset="0"/>
                          <a:ea typeface="Times New Roman"/>
                          <a:cs typeface="Times New Roman"/>
                        </a:rPr>
                        <a:t>(</a:t>
                      </a:r>
                      <a:r>
                        <a:rPr lang="en-US" sz="1400" b="1" baseline="0" dirty="0">
                          <a:solidFill>
                            <a:schemeClr val="bg1"/>
                          </a:solidFill>
                          <a:latin typeface="Corbel" panose="020B0503020204020204" pitchFamily="34" charset="0"/>
                          <a:ea typeface="Times New Roman"/>
                          <a:cs typeface="Times New Roman"/>
                        </a:rPr>
                        <a:t>2015-16)</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Year </a:t>
                      </a:r>
                      <a:r>
                        <a:rPr lang="en-US" sz="1400" b="1" baseline="0" dirty="0" smtClean="0">
                          <a:solidFill>
                            <a:schemeClr val="bg1"/>
                          </a:solidFill>
                          <a:latin typeface="Corbel" panose="020B0503020204020204" pitchFamily="34" charset="0"/>
                          <a:ea typeface="Times New Roman"/>
                          <a:cs typeface="Times New Roman"/>
                        </a:rPr>
                        <a:t>3</a:t>
                      </a:r>
                    </a:p>
                    <a:p>
                      <a:pPr marL="0" marR="0" algn="ctr">
                        <a:lnSpc>
                          <a:spcPct val="115000"/>
                        </a:lnSpc>
                        <a:spcBef>
                          <a:spcPts val="0"/>
                        </a:spcBef>
                        <a:spcAft>
                          <a:spcPts val="0"/>
                        </a:spcAft>
                      </a:pPr>
                      <a:r>
                        <a:rPr lang="en-US" sz="1400" b="1" baseline="0" dirty="0" smtClean="0">
                          <a:solidFill>
                            <a:schemeClr val="bg1"/>
                          </a:solidFill>
                          <a:latin typeface="Corbel" panose="020B0503020204020204" pitchFamily="34" charset="0"/>
                          <a:ea typeface="Times New Roman"/>
                          <a:cs typeface="Times New Roman"/>
                        </a:rPr>
                        <a:t> </a:t>
                      </a:r>
                      <a:r>
                        <a:rPr lang="en-US" sz="1400" b="1" baseline="0" dirty="0">
                          <a:solidFill>
                            <a:schemeClr val="bg1"/>
                          </a:solidFill>
                          <a:latin typeface="Corbel" panose="020B0503020204020204" pitchFamily="34" charset="0"/>
                          <a:ea typeface="Times New Roman"/>
                          <a:cs typeface="Times New Roman"/>
                        </a:rPr>
                        <a:t>(2016-17)</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Year </a:t>
                      </a:r>
                      <a:r>
                        <a:rPr lang="en-US" sz="1400" b="1" baseline="0" dirty="0" smtClean="0">
                          <a:solidFill>
                            <a:schemeClr val="bg1"/>
                          </a:solidFill>
                          <a:latin typeface="Corbel" panose="020B0503020204020204" pitchFamily="34" charset="0"/>
                          <a:ea typeface="Times New Roman"/>
                          <a:cs typeface="Times New Roman"/>
                        </a:rPr>
                        <a:t>4</a:t>
                      </a:r>
                    </a:p>
                    <a:p>
                      <a:pPr marL="0" marR="0" algn="ctr">
                        <a:lnSpc>
                          <a:spcPct val="115000"/>
                        </a:lnSpc>
                        <a:spcBef>
                          <a:spcPts val="0"/>
                        </a:spcBef>
                        <a:spcAft>
                          <a:spcPts val="0"/>
                        </a:spcAft>
                      </a:pPr>
                      <a:r>
                        <a:rPr lang="en-US" sz="1400" b="1" baseline="0" dirty="0" smtClean="0">
                          <a:solidFill>
                            <a:schemeClr val="bg1"/>
                          </a:solidFill>
                          <a:latin typeface="Corbel" panose="020B0503020204020204" pitchFamily="34" charset="0"/>
                          <a:ea typeface="Times New Roman"/>
                          <a:cs typeface="Times New Roman"/>
                        </a:rPr>
                        <a:t> </a:t>
                      </a:r>
                      <a:r>
                        <a:rPr lang="en-US" sz="1400" b="1" baseline="0" dirty="0">
                          <a:solidFill>
                            <a:schemeClr val="bg1"/>
                          </a:solidFill>
                          <a:latin typeface="Corbel" panose="020B0503020204020204" pitchFamily="34" charset="0"/>
                          <a:ea typeface="Times New Roman"/>
                          <a:cs typeface="Times New Roman"/>
                        </a:rPr>
                        <a:t>(2017-18)</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Year 5 (2018-19)</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Totals for Goal 1</a:t>
                      </a:r>
                      <a:endParaRPr lang="en-US" sz="1400" baseline="0" dirty="0">
                        <a:solidFill>
                          <a:schemeClr val="bg1"/>
                        </a:solidFill>
                        <a:latin typeface="Corbel" panose="020B0503020204020204" pitchFamily="34" charset="0"/>
                        <a:ea typeface="Calibri"/>
                        <a:cs typeface="Times New Roman"/>
                      </a:endParaRPr>
                    </a:p>
                  </a:txBody>
                  <a:tcPr marL="68580" marR="68580" marT="0" marB="0"/>
                </a:tc>
              </a:tr>
              <a:tr h="1166653">
                <a:tc>
                  <a:txBody>
                    <a:bodyPr/>
                    <a:lstStyle/>
                    <a:p>
                      <a:pPr marL="0" marR="0">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1.1.1</a:t>
                      </a:r>
                      <a:r>
                        <a:rPr lang="en-US" sz="1400" baseline="0" dirty="0">
                          <a:solidFill>
                            <a:schemeClr val="bg1"/>
                          </a:solidFill>
                          <a:latin typeface="Corbel" panose="020B0503020204020204" pitchFamily="34" charset="0"/>
                          <a:ea typeface="Times New Roman"/>
                          <a:cs typeface="Times New Roman"/>
                        </a:rPr>
                        <a:t>: ENGL 150 (18 students per section) </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2 sections in spring semester = 36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8 sections each semester = 288 students</a:t>
                      </a:r>
                      <a:endParaRPr lang="en-US" sz="140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8 sections each semester = 288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8 sections each semester = 288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8 sections each semester = 288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8 sections each semester = 288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1476 students</a:t>
                      </a:r>
                      <a:endParaRPr lang="en-US" sz="1400">
                        <a:solidFill>
                          <a:srgbClr val="000000"/>
                        </a:solidFill>
                        <a:latin typeface="Calibri"/>
                        <a:ea typeface="Calibri"/>
                        <a:cs typeface="Times New Roman"/>
                      </a:endParaRPr>
                    </a:p>
                  </a:txBody>
                  <a:tcPr marL="68580" marR="68580" marT="0" marB="0"/>
                </a:tc>
              </a:tr>
              <a:tr h="827315">
                <a:tc>
                  <a:txBody>
                    <a:bodyPr/>
                    <a:lstStyle/>
                    <a:p>
                      <a:pPr marL="0" marR="0">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1.1.2</a:t>
                      </a:r>
                      <a:r>
                        <a:rPr lang="en-US" sz="1400" baseline="0" dirty="0">
                          <a:solidFill>
                            <a:schemeClr val="bg1"/>
                          </a:solidFill>
                          <a:latin typeface="Corbel" panose="020B0503020204020204" pitchFamily="34" charset="0"/>
                          <a:ea typeface="Times New Roman"/>
                          <a:cs typeface="Times New Roman"/>
                        </a:rPr>
                        <a:t>: Other courses (assumes 20 students per section)</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a:solidFill>
                          <a:srgbClr val="000000"/>
                        </a:solidFill>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3 sections = 60 students</a:t>
                      </a:r>
                      <a:endParaRPr lang="en-US" sz="140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6 sections = 120 students</a:t>
                      </a:r>
                      <a:endParaRPr lang="en-US" sz="140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9 sections = 180 students</a:t>
                      </a:r>
                      <a:endParaRPr lang="en-US" sz="140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12 sections = 240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12 sections = 240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840 students</a:t>
                      </a:r>
                      <a:endParaRPr lang="en-US" sz="1400">
                        <a:solidFill>
                          <a:srgbClr val="000000"/>
                        </a:solidFill>
                        <a:latin typeface="Calibri"/>
                        <a:ea typeface="Calibri"/>
                        <a:cs typeface="Times New Roman"/>
                      </a:endParaRPr>
                    </a:p>
                  </a:txBody>
                  <a:tcPr marL="68580" marR="68580" marT="0" marB="0"/>
                </a:tc>
              </a:tr>
              <a:tr h="849052">
                <a:tc>
                  <a:txBody>
                    <a:bodyPr/>
                    <a:lstStyle/>
                    <a:p>
                      <a:pPr marL="0" marR="0">
                        <a:lnSpc>
                          <a:spcPct val="115000"/>
                        </a:lnSpc>
                        <a:spcBef>
                          <a:spcPts val="0"/>
                        </a:spcBef>
                        <a:spcAft>
                          <a:spcPts val="0"/>
                        </a:spcAft>
                      </a:pPr>
                      <a:r>
                        <a:rPr lang="en-US" sz="1400" b="1" baseline="0" dirty="0">
                          <a:solidFill>
                            <a:schemeClr val="bg1"/>
                          </a:solidFill>
                          <a:latin typeface="Corbel" panose="020B0503020204020204" pitchFamily="34" charset="0"/>
                          <a:ea typeface="Times New Roman"/>
                          <a:cs typeface="Times New Roman"/>
                        </a:rPr>
                        <a:t>1.1.3</a:t>
                      </a:r>
                      <a:r>
                        <a:rPr lang="en-US" sz="1400" baseline="0" dirty="0">
                          <a:solidFill>
                            <a:schemeClr val="bg1"/>
                          </a:solidFill>
                          <a:latin typeface="Corbel" panose="020B0503020204020204" pitchFamily="34" charset="0"/>
                          <a:ea typeface="Times New Roman"/>
                          <a:cs typeface="Times New Roman"/>
                        </a:rPr>
                        <a:t>: Senior Honors Research Program and Individual Mentored Research</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a:solidFill>
                          <a:srgbClr val="000000"/>
                        </a:solidFill>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18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24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30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36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36 students</a:t>
                      </a:r>
                      <a:endParaRPr lang="en-US" sz="1400" dirty="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144 students</a:t>
                      </a:r>
                      <a:endParaRPr lang="en-US" sz="1400">
                        <a:solidFill>
                          <a:srgbClr val="000000"/>
                        </a:solidFill>
                        <a:latin typeface="Calibri"/>
                        <a:ea typeface="Calibri"/>
                        <a:cs typeface="Times New Roman"/>
                      </a:endParaRPr>
                    </a:p>
                  </a:txBody>
                  <a:tcPr marL="68580" marR="68580" marT="0" marB="0"/>
                </a:tc>
              </a:tr>
              <a:tr h="1315400">
                <a:tc>
                  <a:txBody>
                    <a:bodyPr/>
                    <a:lstStyle/>
                    <a:p>
                      <a:pPr marL="0" marR="0">
                        <a:lnSpc>
                          <a:spcPct val="115000"/>
                        </a:lnSpc>
                        <a:spcBef>
                          <a:spcPts val="0"/>
                        </a:spcBef>
                        <a:spcAft>
                          <a:spcPts val="0"/>
                        </a:spcAft>
                      </a:pPr>
                      <a:r>
                        <a:rPr lang="en-US" sz="1400" b="1" baseline="0">
                          <a:solidFill>
                            <a:schemeClr val="bg1"/>
                          </a:solidFill>
                          <a:latin typeface="Corbel" panose="020B0503020204020204" pitchFamily="34" charset="0"/>
                          <a:ea typeface="Times New Roman"/>
                          <a:cs typeface="Times New Roman"/>
                        </a:rPr>
                        <a:t>1.2</a:t>
                      </a:r>
                      <a:r>
                        <a:rPr lang="en-US" sz="1400" baseline="0">
                          <a:solidFill>
                            <a:schemeClr val="bg1"/>
                          </a:solidFill>
                          <a:latin typeface="Corbel" panose="020B0503020204020204" pitchFamily="34" charset="0"/>
                          <a:ea typeface="Times New Roman"/>
                          <a:cs typeface="Times New Roman"/>
                        </a:rPr>
                        <a:t>: Summer Research Program</a:t>
                      </a:r>
                      <a:endParaRPr lang="en-US" sz="1400" baseline="0">
                        <a:solidFill>
                          <a:schemeClr val="bg1"/>
                        </a:solidFill>
                        <a:latin typeface="Corbel" panose="020B050302020402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14 students in PRISM</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14 students in PRISM</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14 students in PRISM</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28 students (including 14 in PRISM)</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28 students (including 14 in PRISM</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28 students (including 14 in PRISM)</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126 students</a:t>
                      </a:r>
                      <a:endParaRPr lang="en-US" sz="1400" dirty="0">
                        <a:solidFill>
                          <a:srgbClr val="000000"/>
                        </a:solidFill>
                        <a:latin typeface="Calibri"/>
                        <a:ea typeface="Calibri"/>
                        <a:cs typeface="Times New Roman"/>
                      </a:endParaRPr>
                    </a:p>
                  </a:txBody>
                  <a:tcPr marL="68580" marR="68580" marT="0" marB="0"/>
                </a:tc>
              </a:tr>
              <a:tr h="840005">
                <a:tc>
                  <a:txBody>
                    <a:bodyPr/>
                    <a:lstStyle/>
                    <a:p>
                      <a:pPr marL="0" marR="0">
                        <a:lnSpc>
                          <a:spcPct val="115000"/>
                        </a:lnSpc>
                        <a:spcBef>
                          <a:spcPts val="0"/>
                        </a:spcBef>
                        <a:spcAft>
                          <a:spcPts val="0"/>
                        </a:spcAft>
                      </a:pPr>
                      <a:r>
                        <a:rPr lang="en-US" sz="1400" baseline="0" dirty="0">
                          <a:solidFill>
                            <a:schemeClr val="bg1"/>
                          </a:solidFill>
                          <a:latin typeface="Corbel" panose="020B0503020204020204" pitchFamily="34" charset="0"/>
                          <a:ea typeface="Times New Roman"/>
                          <a:cs typeface="Times New Roman"/>
                        </a:rPr>
                        <a:t>Yearly subtotals</a:t>
                      </a:r>
                      <a:endParaRPr lang="en-US" sz="1400" baseline="0" dirty="0">
                        <a:solidFill>
                          <a:schemeClr val="bg1"/>
                        </a:solidFill>
                        <a:latin typeface="Corbel" panose="020B0503020204020204"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50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380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446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526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592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solidFill>
                            <a:srgbClr val="000000"/>
                          </a:solidFill>
                          <a:latin typeface="Calibri"/>
                          <a:ea typeface="Times New Roman"/>
                          <a:cs typeface="Times New Roman"/>
                        </a:rPr>
                        <a:t>592 students</a:t>
                      </a:r>
                      <a:endParaRPr lang="en-US" sz="1400">
                        <a:solidFill>
                          <a:srgbClr val="000000"/>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solidFill>
                            <a:srgbClr val="000000"/>
                          </a:solidFill>
                          <a:latin typeface="Calibri"/>
                          <a:ea typeface="Times New Roman"/>
                          <a:cs typeface="Times New Roman"/>
                        </a:rPr>
                        <a:t>2576 students</a:t>
                      </a:r>
                      <a:endParaRPr lang="en-US" sz="1400" dirty="0">
                        <a:solidFill>
                          <a:srgbClr val="000000"/>
                        </a:solidFill>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32206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9030" y="0"/>
            <a:ext cx="12162969" cy="1685077"/>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Times New Roman" panose="02020603050405020304" pitchFamily="18" charset="0"/>
              </a:rPr>
              <a:t>GOAL 2: TO IMPROVE STUDENTS’ LEARNING BY FACILITATING STUDENT-FACULTY COLLABORATION IN </a:t>
            </a:r>
            <a:r>
              <a:rPr lang="en-US" b="1" dirty="0" smtClean="0">
                <a:latin typeface="Calibri" panose="020F0502020204030204" pitchFamily="34" charset="0"/>
                <a:ea typeface="Calibri" panose="020F0502020204030204" pitchFamily="34" charset="0"/>
                <a:cs typeface="Times New Roman" panose="02020603050405020304" pitchFamily="18" charset="0"/>
              </a:rPr>
              <a:t>RESEARCH</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    2.1 </a:t>
            </a:r>
            <a:r>
              <a:rPr lang="en-US" dirty="0">
                <a:latin typeface="Calibri" panose="020F0502020204030204" pitchFamily="34" charset="0"/>
                <a:ea typeface="Calibri" panose="020F0502020204030204" pitchFamily="34" charset="0"/>
                <a:cs typeface="Times New Roman" panose="02020603050405020304" pitchFamily="18" charset="0"/>
              </a:rPr>
              <a:t>Establish Office of Student Research (</a:t>
            </a:r>
            <a:r>
              <a:rPr lang="en-US" dirty="0" smtClean="0">
                <a:latin typeface="Calibri" panose="020F0502020204030204" pitchFamily="34" charset="0"/>
                <a:ea typeface="Calibri" panose="020F0502020204030204" pitchFamily="34" charset="0"/>
                <a:cs typeface="Times New Roman" panose="02020603050405020304" pitchFamily="18" charset="0"/>
              </a:rPr>
              <a:t>OSR)</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    2.2 </a:t>
            </a:r>
            <a:r>
              <a:rPr lang="en-US" dirty="0">
                <a:latin typeface="Calibri" panose="020F0502020204030204" pitchFamily="34" charset="0"/>
                <a:ea typeface="Calibri" panose="020F0502020204030204" pitchFamily="34" charset="0"/>
                <a:cs typeface="Times New Roman" panose="02020603050405020304" pitchFamily="18" charset="0"/>
              </a:rPr>
              <a:t>Establish competitive funding for recognizing excellence in faculty mentoring of undergraduate </a:t>
            </a:r>
            <a:r>
              <a:rPr lang="en-US" dirty="0" smtClean="0">
                <a:latin typeface="Calibri" panose="020F0502020204030204" pitchFamily="34" charset="0"/>
                <a:ea typeface="Calibri" panose="020F0502020204030204" pitchFamily="34" charset="0"/>
                <a:cs typeface="Times New Roman" panose="02020603050405020304" pitchFamily="18" charset="0"/>
              </a:rPr>
              <a:t>research</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    2.3 </a:t>
            </a:r>
            <a:r>
              <a:rPr lang="en-US" dirty="0">
                <a:latin typeface="Calibri" panose="020F0502020204030204" pitchFamily="34" charset="0"/>
                <a:ea typeface="Calibri" panose="020F0502020204030204" pitchFamily="34" charset="0"/>
                <a:cs typeface="Arial" panose="020B0604020202020204" pitchFamily="34" charset="0"/>
              </a:rPr>
              <a:t>Use electronic </a:t>
            </a:r>
            <a:r>
              <a:rPr lang="en-US" dirty="0" smtClean="0">
                <a:latin typeface="Calibri" panose="020F0502020204030204" pitchFamily="34" charset="0"/>
                <a:ea typeface="Calibri" panose="020F0502020204030204" pitchFamily="34" charset="0"/>
                <a:cs typeface="Arial" panose="020B0604020202020204" pitchFamily="34" charset="0"/>
              </a:rPr>
              <a:t>portal to </a:t>
            </a:r>
            <a:r>
              <a:rPr lang="en-US" dirty="0">
                <a:latin typeface="Calibri" panose="020F0502020204030204" pitchFamily="34" charset="0"/>
                <a:ea typeface="Calibri" panose="020F0502020204030204" pitchFamily="34" charset="0"/>
                <a:cs typeface="Arial" panose="020B0604020202020204" pitchFamily="34" charset="0"/>
              </a:rPr>
              <a:t>draw attention to possibilities for undergraduate research and </a:t>
            </a:r>
            <a:r>
              <a:rPr lang="en-US" dirty="0" smtClean="0">
                <a:latin typeface="Calibri" panose="020F0502020204030204" pitchFamily="34" charset="0"/>
                <a:ea typeface="Calibri" panose="020F0502020204030204" pitchFamily="34" charset="0"/>
                <a:cs typeface="Arial" panose="020B0604020202020204" pitchFamily="34" charset="0"/>
              </a:rPr>
              <a:t>completed </a:t>
            </a:r>
            <a:r>
              <a:rPr lang="en-US" dirty="0">
                <a:latin typeface="Calibri" panose="020F0502020204030204" pitchFamily="34" charset="0"/>
                <a:ea typeface="Calibri" panose="020F0502020204030204" pitchFamily="34" charset="0"/>
                <a:cs typeface="Arial" panose="020B0604020202020204" pitchFamily="34" charset="0"/>
              </a:rPr>
              <a:t>student research, to </a:t>
            </a:r>
            <a:r>
              <a:rPr lang="en-US" dirty="0" smtClean="0">
                <a:latin typeface="Calibri" panose="020F0502020204030204" pitchFamily="34" charset="0"/>
                <a:ea typeface="Calibri" panose="020F0502020204030204" pitchFamily="34" charset="0"/>
                <a:cs typeface="Arial" panose="020B0604020202020204" pitchFamily="34" charset="0"/>
              </a:rPr>
              <a:t/>
            </a:r>
            <a:br>
              <a:rPr lang="en-US" dirty="0" smtClean="0">
                <a:latin typeface="Calibri" panose="020F0502020204030204" pitchFamily="34" charset="0"/>
                <a:ea typeface="Calibri" panose="020F0502020204030204" pitchFamily="34" charset="0"/>
                <a:cs typeface="Arial" panose="020B0604020202020204" pitchFamily="34" charset="0"/>
              </a:rPr>
            </a:br>
            <a:r>
              <a:rPr lang="en-US" dirty="0" smtClean="0">
                <a:latin typeface="Calibri" panose="020F0502020204030204" pitchFamily="34" charset="0"/>
                <a:ea typeface="Calibri" panose="020F0502020204030204" pitchFamily="34" charset="0"/>
                <a:cs typeface="Arial" panose="020B0604020202020204" pitchFamily="34" charset="0"/>
              </a:rPr>
              <a:t>           track </a:t>
            </a:r>
            <a:r>
              <a:rPr lang="en-US" dirty="0">
                <a:latin typeface="Calibri" panose="020F0502020204030204" pitchFamily="34" charset="0"/>
                <a:ea typeface="Calibri" panose="020F0502020204030204" pitchFamily="34" charset="0"/>
                <a:cs typeface="Arial" panose="020B0604020202020204" pitchFamily="34" charset="0"/>
              </a:rPr>
              <a:t>students’ research skills </a:t>
            </a:r>
            <a:r>
              <a:rPr lang="en-US" dirty="0" smtClean="0">
                <a:latin typeface="Calibri" panose="020F0502020204030204" pitchFamily="34" charset="0"/>
                <a:ea typeface="Calibri" panose="020F0502020204030204" pitchFamily="34" charset="0"/>
                <a:cs typeface="Arial" panose="020B0604020202020204" pitchFamily="34" charset="0"/>
              </a:rPr>
              <a:t>development, </a:t>
            </a:r>
            <a:r>
              <a:rPr lang="en-US" dirty="0">
                <a:latin typeface="Calibri" panose="020F0502020204030204" pitchFamily="34" charset="0"/>
                <a:ea typeface="Calibri" panose="020F0502020204030204" pitchFamily="34" charset="0"/>
                <a:cs typeface="Arial" panose="020B0604020202020204" pitchFamily="34" charset="0"/>
              </a:rPr>
              <a:t>and to assess core competencies addressed in the QEP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3465513" y="2722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04457357"/>
              </p:ext>
            </p:extLst>
          </p:nvPr>
        </p:nvGraphicFramePr>
        <p:xfrm>
          <a:off x="1432561" y="1874520"/>
          <a:ext cx="10744199" cy="4983479"/>
        </p:xfrm>
        <a:graphic>
          <a:graphicData uri="http://schemas.openxmlformats.org/drawingml/2006/table">
            <a:tbl>
              <a:tblPr firstRow="1" firstCol="1" bandRow="1">
                <a:tableStyleId>{5C22544A-7EE6-4342-B048-85BDC9FD1C3A}</a:tableStyleId>
              </a:tblPr>
              <a:tblGrid>
                <a:gridCol w="4692182"/>
                <a:gridCol w="1389723"/>
                <a:gridCol w="1180517"/>
                <a:gridCol w="1195460"/>
                <a:gridCol w="1131651"/>
                <a:gridCol w="1154666"/>
              </a:tblGrid>
              <a:tr h="548915">
                <a:tc>
                  <a:txBody>
                    <a:bodyPr/>
                    <a:lstStyle/>
                    <a:p>
                      <a:pPr marL="0" marR="0">
                        <a:lnSpc>
                          <a:spcPct val="115000"/>
                        </a:lnSpc>
                        <a:spcBef>
                          <a:spcPts val="0"/>
                        </a:spcBef>
                        <a:spcAft>
                          <a:spcPts val="0"/>
                        </a:spcAft>
                      </a:pPr>
                      <a:r>
                        <a:rPr lang="en-US" sz="1400" dirty="0">
                          <a:effectLst/>
                        </a:rPr>
                        <a:t> </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Year 1</a:t>
                      </a:r>
                      <a:r>
                        <a:rPr lang="en-US" sz="1400" dirty="0" smtClean="0">
                          <a:effectLst/>
                        </a:rPr>
                        <a:t>:           </a:t>
                      </a:r>
                      <a:r>
                        <a:rPr lang="en-US" sz="1400" dirty="0">
                          <a:effectLst/>
                        </a:rPr>
                        <a:t>2014-2015</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Year 2: </a:t>
                      </a:r>
                      <a:r>
                        <a:rPr lang="en-US" sz="1400" dirty="0" smtClean="0">
                          <a:effectLst/>
                        </a:rPr>
                        <a:t>               2015-2016</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Year 3: </a:t>
                      </a:r>
                      <a:r>
                        <a:rPr lang="en-US" sz="1400" dirty="0" smtClean="0">
                          <a:effectLst/>
                        </a:rPr>
                        <a:t>             2016-2017</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Year 4: </a:t>
                      </a:r>
                      <a:r>
                        <a:rPr lang="en-US" sz="1400" dirty="0" smtClean="0">
                          <a:effectLst/>
                        </a:rPr>
                        <a:t>             2017-2018</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Year 5</a:t>
                      </a:r>
                      <a:r>
                        <a:rPr lang="en-US" sz="1400" dirty="0" smtClean="0">
                          <a:effectLst/>
                        </a:rPr>
                        <a:t>:     </a:t>
                      </a:r>
                      <a:r>
                        <a:rPr lang="en-US" sz="1400" dirty="0">
                          <a:effectLst/>
                        </a:rPr>
                        <a:t>2018-2019</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380747">
                <a:tc>
                  <a:txBody>
                    <a:bodyPr/>
                    <a:lstStyle/>
                    <a:p>
                      <a:pPr marL="0" marR="0">
                        <a:lnSpc>
                          <a:spcPct val="115000"/>
                        </a:lnSpc>
                        <a:spcBef>
                          <a:spcPts val="0"/>
                        </a:spcBef>
                        <a:spcAft>
                          <a:spcPts val="0"/>
                        </a:spcAft>
                      </a:pPr>
                      <a:r>
                        <a:rPr lang="en-US" sz="1400" dirty="0" smtClean="0">
                          <a:effectLst/>
                        </a:rPr>
                        <a:t>2.1.1 Appoint </a:t>
                      </a:r>
                      <a:r>
                        <a:rPr lang="en-US" sz="1400" dirty="0">
                          <a:effectLst/>
                        </a:rPr>
                        <a:t>OSR Director </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548915">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400" dirty="0" smtClean="0">
                          <a:effectLst/>
                        </a:rPr>
                        <a:t>2.1.1</a:t>
                      </a:r>
                      <a:r>
                        <a:rPr lang="en-US" sz="1400" baseline="0" dirty="0" smtClean="0">
                          <a:effectLst/>
                        </a:rPr>
                        <a:t> Work with relevant constituencies to build the Office of Student Research </a:t>
                      </a:r>
                      <a:r>
                        <a:rPr lang="en-US" sz="1400" baseline="0" smtClean="0">
                          <a:effectLst/>
                        </a:rPr>
                        <a:t>in an appropriate location</a:t>
                      </a:r>
                      <a:endParaRPr lang="en-US" sz="1400" dirty="0" smtClean="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601768">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400" smtClean="0">
                          <a:effectLst/>
                        </a:rPr>
                        <a:t>2.1.2</a:t>
                      </a:r>
                      <a:r>
                        <a:rPr lang="en-US" sz="1400" baseline="0" smtClean="0">
                          <a:effectLst/>
                        </a:rPr>
                        <a:t> </a:t>
                      </a:r>
                      <a:r>
                        <a:rPr lang="en-US" sz="1400" smtClean="0">
                          <a:effectLst/>
                        </a:rPr>
                        <a:t>Establish, maintain, update OSR website (i.e., </a:t>
                      </a:r>
                      <a:r>
                        <a:rPr lang="en-US" sz="1400" b="1" kern="1200" smtClean="0">
                          <a:solidFill>
                            <a:schemeClr val="lt1"/>
                          </a:solidFill>
                          <a:effectLst/>
                          <a:latin typeface="+mn-lt"/>
                          <a:ea typeface="+mn-ea"/>
                          <a:cs typeface="+mn-cs"/>
                        </a:rPr>
                        <a:t>link the OSR webpage to the Digital</a:t>
                      </a:r>
                      <a:r>
                        <a:rPr lang="en-US" sz="1400" b="1" kern="1200" baseline="0" smtClean="0">
                          <a:solidFill>
                            <a:schemeClr val="lt1"/>
                          </a:solidFill>
                          <a:effectLst/>
                          <a:latin typeface="+mn-lt"/>
                          <a:ea typeface="+mn-ea"/>
                          <a:cs typeface="+mn-cs"/>
                        </a:rPr>
                        <a:t> Commons)</a:t>
                      </a:r>
                      <a:endParaRPr lang="en-US" sz="1400" dirty="0" smtClean="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a:effectLst/>
                        </a:rPr>
                        <a:t> </a:t>
                      </a:r>
                      <a:r>
                        <a:rPr lang="en-US" sz="1400" dirty="0" smtClean="0">
                          <a:effectLst/>
                        </a:rPr>
                        <a:t>x</a:t>
                      </a:r>
                      <a:endParaRPr lang="en-US" sz="1400" dirty="0" smtClean="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smtClean="0">
                          <a:effectLst/>
                        </a:rPr>
                        <a:t>x</a:t>
                      </a:r>
                      <a:r>
                        <a:rPr lang="en-US" sz="1400" dirty="0">
                          <a:effectLst/>
                        </a:rPr>
                        <a:t> </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smtClean="0">
                          <a:effectLst/>
                        </a:rPr>
                        <a:t>x</a:t>
                      </a:r>
                      <a:r>
                        <a:rPr lang="en-US" sz="1400" dirty="0">
                          <a:effectLst/>
                        </a:rPr>
                        <a:t> </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548915">
                <a:tc>
                  <a:txBody>
                    <a:bodyPr/>
                    <a:lstStyle/>
                    <a:p>
                      <a:pPr marL="0" marR="0">
                        <a:lnSpc>
                          <a:spcPct val="115000"/>
                        </a:lnSpc>
                        <a:spcBef>
                          <a:spcPts val="0"/>
                        </a:spcBef>
                        <a:spcAft>
                          <a:spcPts val="0"/>
                        </a:spcAft>
                      </a:pPr>
                      <a:r>
                        <a:rPr lang="en-US" sz="1400" dirty="0" smtClean="0">
                          <a:effectLst/>
                        </a:rPr>
                        <a:t>2.1.3 Develop </a:t>
                      </a:r>
                      <a:r>
                        <a:rPr lang="en-US" sz="1400" dirty="0">
                          <a:effectLst/>
                        </a:rPr>
                        <a:t>and expand upon alignment with campus resources</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smtClean="0">
                          <a:effectLst/>
                        </a:rPr>
                        <a:t>x</a:t>
                      </a:r>
                      <a:endParaRPr lang="en-US" sz="1400" dirty="0" smtClean="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601768">
                <a:tc>
                  <a:txBody>
                    <a:bodyPr/>
                    <a:lstStyle/>
                    <a:p>
                      <a:pPr marL="0" marR="0">
                        <a:lnSpc>
                          <a:spcPct val="115000"/>
                        </a:lnSpc>
                        <a:spcBef>
                          <a:spcPts val="0"/>
                        </a:spcBef>
                        <a:spcAft>
                          <a:spcPts val="0"/>
                        </a:spcAft>
                      </a:pPr>
                      <a:r>
                        <a:rPr lang="en-US" sz="1400" dirty="0" smtClean="0">
                          <a:effectLst/>
                        </a:rPr>
                        <a:t>2.2.2 Establish </a:t>
                      </a:r>
                      <a:r>
                        <a:rPr lang="en-US" sz="1400" dirty="0">
                          <a:effectLst/>
                        </a:rPr>
                        <a:t>and provide annual Excellence in Mentoring Awards</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601768">
                <a:tc>
                  <a:txBody>
                    <a:bodyPr/>
                    <a:lstStyle/>
                    <a:p>
                      <a:pPr marL="0" marR="0">
                        <a:lnSpc>
                          <a:spcPct val="115000"/>
                        </a:lnSpc>
                        <a:spcBef>
                          <a:spcPts val="0"/>
                        </a:spcBef>
                        <a:spcAft>
                          <a:spcPts val="0"/>
                        </a:spcAft>
                      </a:pPr>
                      <a:r>
                        <a:rPr lang="en-US" sz="1400" dirty="0" smtClean="0">
                          <a:effectLst/>
                        </a:rPr>
                        <a:t>2.2.3 Create </a:t>
                      </a:r>
                      <a:r>
                        <a:rPr lang="en-US" sz="1400" dirty="0">
                          <a:effectLst/>
                        </a:rPr>
                        <a:t>and continue to offer funding for undergraduate research and travel grants</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601768">
                <a:tc>
                  <a:txBody>
                    <a:bodyPr/>
                    <a:lstStyle/>
                    <a:p>
                      <a:pPr marL="0" marR="0">
                        <a:lnSpc>
                          <a:spcPct val="115000"/>
                        </a:lnSpc>
                        <a:spcBef>
                          <a:spcPts val="0"/>
                        </a:spcBef>
                        <a:spcAft>
                          <a:spcPts val="0"/>
                        </a:spcAft>
                      </a:pPr>
                      <a:r>
                        <a:rPr lang="en-US" sz="1400" dirty="0" smtClean="0">
                          <a:effectLst/>
                        </a:rPr>
                        <a:t>2.3 Implement </a:t>
                      </a:r>
                      <a:r>
                        <a:rPr lang="en-US" sz="1400" dirty="0">
                          <a:effectLst/>
                        </a:rPr>
                        <a:t>surveys to track students’ research skills development</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548915">
                <a:tc>
                  <a:txBody>
                    <a:bodyPr/>
                    <a:lstStyle/>
                    <a:p>
                      <a:pPr marL="0" marR="0">
                        <a:lnSpc>
                          <a:spcPct val="115000"/>
                        </a:lnSpc>
                        <a:spcBef>
                          <a:spcPts val="0"/>
                        </a:spcBef>
                        <a:spcAft>
                          <a:spcPts val="0"/>
                        </a:spcAft>
                      </a:pPr>
                      <a:r>
                        <a:rPr lang="en-US" sz="1400" baseline="0" dirty="0" smtClean="0">
                          <a:effectLst/>
                        </a:rPr>
                        <a:t>2.3 Utilize </a:t>
                      </a:r>
                      <a:r>
                        <a:rPr lang="en-US" sz="1400" dirty="0" smtClean="0">
                          <a:effectLst/>
                        </a:rPr>
                        <a:t>Design </a:t>
                      </a:r>
                      <a:r>
                        <a:rPr lang="en-US" sz="1400" dirty="0">
                          <a:effectLst/>
                        </a:rPr>
                        <a:t>Lab for </a:t>
                      </a:r>
                      <a:r>
                        <a:rPr lang="en-US" sz="1400" dirty="0" smtClean="0">
                          <a:effectLst/>
                        </a:rPr>
                        <a:t>maintaining student </a:t>
                      </a:r>
                      <a:r>
                        <a:rPr lang="en-US" sz="1400" dirty="0">
                          <a:effectLst/>
                        </a:rPr>
                        <a:t>research portal</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00351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7160" y="0"/>
            <a:ext cx="12054840" cy="1984902"/>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Arial" panose="020B0604020202020204" pitchFamily="34" charset="0"/>
              </a:rPr>
              <a:t>GOAL 3: </a:t>
            </a:r>
            <a:r>
              <a:rPr lang="en-US" b="1" dirty="0">
                <a:latin typeface="Calibri" panose="020F0502020204030204" pitchFamily="34" charset="0"/>
                <a:ea typeface="Calibri" panose="020F0502020204030204" pitchFamily="34" charset="0"/>
                <a:cs typeface="Times New Roman" panose="02020603050405020304" pitchFamily="18" charset="0"/>
              </a:rPr>
              <a:t>TO IMPROVE STUDENTS’ LEARNING BY ADVANCING THEIR UNDERSTANDING OF THE IMPORTANCE OF DISSEMINATING THE RESULTS OF RESEARCH IN ACADEMIC AND CIVIC </a:t>
            </a:r>
            <a:r>
              <a:rPr lang="en-US" b="1" dirty="0" smtClean="0">
                <a:latin typeface="Calibri" panose="020F0502020204030204" pitchFamily="34" charset="0"/>
                <a:ea typeface="Calibri" panose="020F0502020204030204" pitchFamily="34" charset="0"/>
                <a:cs typeface="Times New Roman" panose="02020603050405020304" pitchFamily="18" charset="0"/>
              </a:rPr>
              <a:t>COMMUNITIES</a:t>
            </a:r>
            <a:br>
              <a:rPr lang="en-US" b="1" dirty="0" smtClean="0">
                <a:latin typeface="Calibri" panose="020F0502020204030204" pitchFamily="34" charset="0"/>
                <a:ea typeface="Calibri" panose="020F0502020204030204" pitchFamily="34" charset="0"/>
                <a:cs typeface="Times New Roman" panose="02020603050405020304" pitchFamily="18" charset="0"/>
              </a:rPr>
            </a:b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3.1 </a:t>
            </a:r>
            <a:r>
              <a:rPr lang="en-US" dirty="0">
                <a:latin typeface="Calibri" panose="020F0502020204030204" pitchFamily="34" charset="0"/>
                <a:ea typeface="Calibri" panose="020F0502020204030204" pitchFamily="34" charset="0"/>
                <a:cs typeface="Arial" panose="020B0604020202020204" pitchFamily="34" charset="0"/>
              </a:rPr>
              <a:t>Link</a:t>
            </a:r>
            <a:r>
              <a:rPr lang="en-US" dirty="0">
                <a:latin typeface="Calibri" panose="020F0502020204030204" pitchFamily="34" charset="0"/>
                <a:ea typeface="Calibri" panose="020F0502020204030204" pitchFamily="34" charset="0"/>
                <a:cs typeface="Times New Roman" panose="02020603050405020304" pitchFamily="18" charset="0"/>
              </a:rPr>
              <a:t> undergraduate research and community </a:t>
            </a:r>
            <a:r>
              <a:rPr lang="en-US" dirty="0" smtClean="0">
                <a:latin typeface="Calibri" panose="020F0502020204030204" pitchFamily="34" charset="0"/>
                <a:ea typeface="Calibri" panose="020F0502020204030204" pitchFamily="34" charset="0"/>
                <a:cs typeface="Times New Roman" panose="02020603050405020304" pitchFamily="18" charset="0"/>
              </a:rPr>
              <a:t>engagement</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    3.2 </a:t>
            </a:r>
            <a:r>
              <a:rPr lang="en-US" dirty="0">
                <a:latin typeface="Calibri" panose="020F0502020204030204" pitchFamily="34" charset="0"/>
                <a:ea typeface="Calibri" panose="020F0502020204030204" pitchFamily="34" charset="0"/>
                <a:cs typeface="Arial" panose="020B0604020202020204" pitchFamily="34" charset="0"/>
              </a:rPr>
              <a:t>Provide grants for undergraduate research and/or presentations at </a:t>
            </a:r>
            <a:r>
              <a:rPr lang="en-US" dirty="0" smtClean="0">
                <a:latin typeface="Calibri" panose="020F0502020204030204" pitchFamily="34" charset="0"/>
                <a:ea typeface="Calibri" panose="020F0502020204030204" pitchFamily="34" charset="0"/>
                <a:cs typeface="Arial" panose="020B0604020202020204" pitchFamily="34" charset="0"/>
              </a:rPr>
              <a:t>conferences</a:t>
            </a:r>
            <a:br>
              <a:rPr lang="en-US" dirty="0" smtClean="0">
                <a:latin typeface="Calibri" panose="020F0502020204030204" pitchFamily="34" charset="0"/>
                <a:ea typeface="Calibri" panose="020F0502020204030204" pitchFamily="34" charset="0"/>
                <a:cs typeface="Arial" panose="020B0604020202020204" pitchFamily="34" charset="0"/>
              </a:rPr>
            </a:br>
            <a:r>
              <a:rPr lang="en-US" dirty="0" smtClean="0">
                <a:latin typeface="Calibri" panose="020F0502020204030204" pitchFamily="34" charset="0"/>
                <a:ea typeface="Calibri" panose="020F0502020204030204" pitchFamily="34" charset="0"/>
                <a:cs typeface="Arial" panose="020B0604020202020204" pitchFamily="34" charset="0"/>
              </a:rPr>
              <a:t>    3.3 </a:t>
            </a:r>
            <a:r>
              <a:rPr lang="en-US" dirty="0">
                <a:latin typeface="Calibri" panose="020F0502020204030204" pitchFamily="34" charset="0"/>
                <a:ea typeface="Calibri" panose="020F0502020204030204" pitchFamily="34" charset="0"/>
                <a:cs typeface="Arial" panose="020B0604020202020204" pitchFamily="34" charset="0"/>
              </a:rPr>
              <a:t>Organize annual student research showcase day for Longwood </a:t>
            </a:r>
            <a:r>
              <a:rPr lang="en-US" dirty="0" smtClean="0">
                <a:latin typeface="Calibri" panose="020F0502020204030204" pitchFamily="34" charset="0"/>
                <a:ea typeface="Calibri" panose="020F0502020204030204" pitchFamily="34" charset="0"/>
                <a:cs typeface="Arial" panose="020B0604020202020204" pitchFamily="34" charset="0"/>
              </a:rPr>
              <a:t>students</a:t>
            </a:r>
            <a:br>
              <a:rPr lang="en-US" dirty="0" smtClean="0">
                <a:latin typeface="Calibri" panose="020F0502020204030204" pitchFamily="34" charset="0"/>
                <a:ea typeface="Calibri" panose="020F0502020204030204" pitchFamily="34" charset="0"/>
                <a:cs typeface="Arial" panose="020B0604020202020204" pitchFamily="34" charset="0"/>
              </a:rPr>
            </a:br>
            <a:r>
              <a:rPr lang="en-US" dirty="0" smtClean="0">
                <a:latin typeface="Calibri" panose="020F0502020204030204" pitchFamily="34" charset="0"/>
                <a:ea typeface="Calibri" panose="020F0502020204030204" pitchFamily="34" charset="0"/>
                <a:cs typeface="Arial" panose="020B0604020202020204" pitchFamily="34" charset="0"/>
              </a:rPr>
              <a:t>    3.4 </a:t>
            </a:r>
            <a:r>
              <a:rPr lang="en-US" dirty="0">
                <a:latin typeface="Calibri" panose="020F0502020204030204" pitchFamily="34" charset="0"/>
                <a:ea typeface="Calibri" panose="020F0502020204030204" pitchFamily="34" charset="0"/>
                <a:cs typeface="Arial" panose="020B0604020202020204" pitchFamily="34" charset="0"/>
              </a:rPr>
              <a:t>Highlight senior honors research program and other student research on the student research portal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1485157"/>
              </p:ext>
            </p:extLst>
          </p:nvPr>
        </p:nvGraphicFramePr>
        <p:xfrm>
          <a:off x="1571897" y="2141583"/>
          <a:ext cx="10454640" cy="4294104"/>
        </p:xfrm>
        <a:graphic>
          <a:graphicData uri="http://schemas.openxmlformats.org/drawingml/2006/table">
            <a:tbl>
              <a:tblPr firstRow="1" firstCol="1" bandRow="1">
                <a:tableStyleId>{5C22544A-7EE6-4342-B048-85BDC9FD1C3A}</a:tableStyleId>
              </a:tblPr>
              <a:tblGrid>
                <a:gridCol w="5044439"/>
                <a:gridCol w="1112520"/>
                <a:gridCol w="1051560"/>
                <a:gridCol w="1112520"/>
                <a:gridCol w="1051560"/>
                <a:gridCol w="1082041"/>
              </a:tblGrid>
              <a:tr h="618566">
                <a:tc>
                  <a:txBody>
                    <a:bodyPr/>
                    <a:lstStyle/>
                    <a:p>
                      <a:pPr marL="0" marR="0">
                        <a:lnSpc>
                          <a:spcPct val="115000"/>
                        </a:lnSpc>
                        <a:spcBef>
                          <a:spcPts val="0"/>
                        </a:spcBef>
                        <a:spcAft>
                          <a:spcPts val="0"/>
                        </a:spcAft>
                      </a:pPr>
                      <a:r>
                        <a:rPr lang="en-US" sz="1200" dirty="0">
                          <a:effectLst/>
                        </a:rPr>
                        <a:t> </a:t>
                      </a:r>
                      <a:endParaRPr lang="en-US" sz="12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Year 1: </a:t>
                      </a:r>
                      <a:r>
                        <a:rPr lang="en-US" sz="1400" dirty="0" smtClean="0">
                          <a:effectLst/>
                        </a:rPr>
                        <a:t> 2014-2015</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Year 2: 2015-2016</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Year 3: 2016-2017</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Year 4: 2017-2018</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Year 5: 2018-2019</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389451">
                <a:tc>
                  <a:txBody>
                    <a:bodyPr/>
                    <a:lstStyle/>
                    <a:p>
                      <a:pPr marL="0" marR="0">
                        <a:lnSpc>
                          <a:spcPct val="115000"/>
                        </a:lnSpc>
                        <a:spcBef>
                          <a:spcPts val="0"/>
                        </a:spcBef>
                        <a:spcAft>
                          <a:spcPts val="0"/>
                        </a:spcAft>
                      </a:pPr>
                      <a:r>
                        <a:rPr lang="en-US" sz="1400" dirty="0" smtClean="0">
                          <a:effectLst/>
                        </a:rPr>
                        <a:t>3.1 Develop </a:t>
                      </a:r>
                      <a:r>
                        <a:rPr lang="en-US" sz="1400" dirty="0">
                          <a:effectLst/>
                        </a:rPr>
                        <a:t>and update website for community partners</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672038">
                <a:tc>
                  <a:txBody>
                    <a:bodyPr/>
                    <a:lstStyle/>
                    <a:p>
                      <a:pPr marL="0" marR="0">
                        <a:lnSpc>
                          <a:spcPct val="115000"/>
                        </a:lnSpc>
                        <a:spcBef>
                          <a:spcPts val="0"/>
                        </a:spcBef>
                        <a:spcAft>
                          <a:spcPts val="0"/>
                        </a:spcAft>
                      </a:pPr>
                      <a:r>
                        <a:rPr lang="en-US" sz="1400" dirty="0" smtClean="0">
                          <a:effectLst/>
                        </a:rPr>
                        <a:t>3.1 Explore </a:t>
                      </a:r>
                      <a:r>
                        <a:rPr lang="en-US" sz="1400" dirty="0">
                          <a:effectLst/>
                        </a:rPr>
                        <a:t>and execute avenues for promoting community engagement in a scholarly manner</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646742">
                <a:tc>
                  <a:txBody>
                    <a:bodyPr/>
                    <a:lstStyle/>
                    <a:p>
                      <a:pPr marL="0" marR="0">
                        <a:lnSpc>
                          <a:spcPct val="115000"/>
                        </a:lnSpc>
                        <a:spcBef>
                          <a:spcPts val="0"/>
                        </a:spcBef>
                        <a:spcAft>
                          <a:spcPts val="0"/>
                        </a:spcAft>
                      </a:pPr>
                      <a:r>
                        <a:rPr lang="en-US" sz="1400" dirty="0" smtClean="0">
                          <a:effectLst/>
                        </a:rPr>
                        <a:t>3.2 Establish </a:t>
                      </a:r>
                      <a:r>
                        <a:rPr lang="en-US" sz="1400" dirty="0">
                          <a:effectLst/>
                        </a:rPr>
                        <a:t>and provide student travel funds and faculty travel / equipment grants</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664988">
                <a:tc>
                  <a:txBody>
                    <a:bodyPr/>
                    <a:lstStyle/>
                    <a:p>
                      <a:pPr marL="0" marR="0">
                        <a:lnSpc>
                          <a:spcPct val="115000"/>
                        </a:lnSpc>
                        <a:spcBef>
                          <a:spcPts val="0"/>
                        </a:spcBef>
                        <a:spcAft>
                          <a:spcPts val="0"/>
                        </a:spcAft>
                      </a:pPr>
                      <a:r>
                        <a:rPr lang="en-US" sz="1400" dirty="0" smtClean="0">
                          <a:effectLst/>
                        </a:rPr>
                        <a:t>3.3 Invite </a:t>
                      </a:r>
                      <a:r>
                        <a:rPr lang="en-US" sz="1400" dirty="0">
                          <a:effectLst/>
                        </a:rPr>
                        <a:t>faculty members to </a:t>
                      </a:r>
                      <a:r>
                        <a:rPr lang="en-US" sz="1400" dirty="0" smtClean="0">
                          <a:effectLst/>
                        </a:rPr>
                        <a:t>attend the </a:t>
                      </a:r>
                      <a:r>
                        <a:rPr lang="en-US" sz="1400" dirty="0">
                          <a:effectLst/>
                        </a:rPr>
                        <a:t>first Longwood University Student Research Showcase Day (LUSRSD) </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 </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641297">
                <a:tc>
                  <a:txBody>
                    <a:bodyPr/>
                    <a:lstStyle/>
                    <a:p>
                      <a:pPr marL="0" marR="0">
                        <a:lnSpc>
                          <a:spcPct val="115000"/>
                        </a:lnSpc>
                        <a:spcBef>
                          <a:spcPts val="0"/>
                        </a:spcBef>
                        <a:spcAft>
                          <a:spcPts val="0"/>
                        </a:spcAft>
                      </a:pPr>
                      <a:r>
                        <a:rPr lang="en-US" sz="1400" dirty="0" smtClean="0">
                          <a:effectLst/>
                        </a:rPr>
                        <a:t>3.3 Expand </a:t>
                      </a:r>
                      <a:r>
                        <a:rPr lang="en-US" sz="1400" dirty="0">
                          <a:effectLst/>
                        </a:rPr>
                        <a:t>participation in </a:t>
                      </a:r>
                      <a:r>
                        <a:rPr lang="en-US" sz="1400" dirty="0" smtClean="0">
                          <a:effectLst/>
                        </a:rPr>
                        <a:t>LUSRSD </a:t>
                      </a:r>
                      <a:r>
                        <a:rPr lang="en-US" sz="1400" dirty="0">
                          <a:effectLst/>
                        </a:rPr>
                        <a:t>to include all colleges and departments</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r h="661022">
                <a:tc>
                  <a:txBody>
                    <a:bodyPr/>
                    <a:lstStyle/>
                    <a:p>
                      <a:pPr marL="0" marR="0">
                        <a:lnSpc>
                          <a:spcPct val="115000"/>
                        </a:lnSpc>
                        <a:spcBef>
                          <a:spcPts val="0"/>
                        </a:spcBef>
                        <a:spcAft>
                          <a:spcPts val="0"/>
                        </a:spcAft>
                      </a:pPr>
                      <a:r>
                        <a:rPr lang="en-US" sz="1400" b="1" kern="1200" dirty="0" smtClean="0">
                          <a:solidFill>
                            <a:schemeClr val="lt1"/>
                          </a:solidFill>
                          <a:effectLst/>
                          <a:latin typeface="+mn-lt"/>
                          <a:ea typeface="+mn-ea"/>
                          <a:cs typeface="+mn-cs"/>
                        </a:rPr>
                        <a:t>3.4 Encourage student scholarship to be published on the Digital Commons</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xxx</a:t>
                      </a:r>
                      <a:endParaRPr lang="en-US" sz="140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xxx</a:t>
                      </a:r>
                      <a:endPar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48814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6"/>
          <p:cNvSpPr>
            <a:spLocks noChangeArrowheads="1"/>
          </p:cNvSpPr>
          <p:nvPr/>
        </p:nvSpPr>
        <p:spPr bwMode="auto">
          <a:xfrm>
            <a:off x="5526723" y="457200"/>
            <a:ext cx="1300162" cy="4318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Provost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 name="AutoShape 15"/>
          <p:cNvSpPr>
            <a:spLocks noChangeArrowheads="1"/>
          </p:cNvSpPr>
          <p:nvPr/>
        </p:nvSpPr>
        <p:spPr bwMode="auto">
          <a:xfrm>
            <a:off x="8421370" y="1036638"/>
            <a:ext cx="1469390" cy="720725"/>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Information Technology Unit, liaison</a:t>
            </a:r>
            <a:endParaRPr kumimoji="0" lang="en-US" sz="1400" b="0" i="0" u="none" strike="noStrike" cap="none" normalizeH="0" baseline="0" dirty="0" smtClean="0">
              <a:ln>
                <a:noFill/>
              </a:ln>
              <a:solidFill>
                <a:schemeClr val="tx1"/>
              </a:solidFill>
              <a:effectLst/>
              <a:latin typeface="Arial" panose="020B0604020202020204" pitchFamily="34" charset="0"/>
            </a:endParaRPr>
          </a:p>
        </p:txBody>
      </p:sp>
      <p:sp>
        <p:nvSpPr>
          <p:cNvPr id="5" name="AutoShape 14"/>
          <p:cNvSpPr>
            <a:spLocks noChangeArrowheads="1"/>
          </p:cNvSpPr>
          <p:nvPr/>
        </p:nvSpPr>
        <p:spPr bwMode="auto">
          <a:xfrm>
            <a:off x="2520951" y="1124902"/>
            <a:ext cx="1510348" cy="58261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Composition Coordinator</a:t>
            </a:r>
            <a:endParaRPr kumimoji="0" lang="en-US" sz="1400" b="0" i="0" u="none" strike="noStrike" cap="none" normalizeH="0" baseline="0" dirty="0" smtClean="0">
              <a:ln>
                <a:noFill/>
              </a:ln>
              <a:solidFill>
                <a:schemeClr val="tx1"/>
              </a:solidFill>
              <a:effectLst/>
              <a:latin typeface="Arial" panose="020B0604020202020204" pitchFamily="34" charset="0"/>
            </a:endParaRPr>
          </a:p>
        </p:txBody>
      </p:sp>
      <p:sp>
        <p:nvSpPr>
          <p:cNvPr id="6" name="AutoShape 13"/>
          <p:cNvSpPr>
            <a:spLocks noChangeArrowheads="1"/>
          </p:cNvSpPr>
          <p:nvPr/>
        </p:nvSpPr>
        <p:spPr bwMode="auto">
          <a:xfrm>
            <a:off x="5018723" y="1377949"/>
            <a:ext cx="2405062" cy="1123949"/>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Director of Office of Student Research (OSR)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AutoShape 12"/>
          <p:cNvSpPr>
            <a:spLocks noChangeArrowheads="1"/>
          </p:cNvSpPr>
          <p:nvPr/>
        </p:nvSpPr>
        <p:spPr bwMode="auto">
          <a:xfrm>
            <a:off x="8387398" y="1926273"/>
            <a:ext cx="1518602" cy="13525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Office of Assessment and Institutional Research</a:t>
            </a:r>
            <a:endParaRPr kumimoji="0" lang="en-US" sz="1400" b="0" i="0" u="none" strike="noStrike" cap="none" normalizeH="0" baseline="0" dirty="0" smtClean="0">
              <a:ln>
                <a:noFill/>
              </a:ln>
              <a:solidFill>
                <a:schemeClr val="tx1"/>
              </a:solidFill>
              <a:effectLst/>
              <a:latin typeface="Arial" panose="020B0604020202020204" pitchFamily="34" charset="0"/>
            </a:endParaRPr>
          </a:p>
        </p:txBody>
      </p:sp>
      <p:sp>
        <p:nvSpPr>
          <p:cNvPr id="8" name="AutoShape 11"/>
          <p:cNvSpPr>
            <a:spLocks noChangeArrowheads="1"/>
          </p:cNvSpPr>
          <p:nvPr/>
        </p:nvSpPr>
        <p:spPr bwMode="auto">
          <a:xfrm>
            <a:off x="2520950" y="2737803"/>
            <a:ext cx="1534160" cy="5715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Graduate Assistants</a:t>
            </a:r>
            <a:endParaRPr kumimoji="0" lang="en-US" sz="1400" b="0" i="0" u="none" strike="noStrike" cap="none" normalizeH="0" baseline="0" dirty="0" smtClean="0">
              <a:ln>
                <a:noFill/>
              </a:ln>
              <a:solidFill>
                <a:schemeClr val="tx1"/>
              </a:solidFill>
              <a:effectLst/>
              <a:latin typeface="Arial" panose="020B0604020202020204" pitchFamily="34" charset="0"/>
            </a:endParaRPr>
          </a:p>
        </p:txBody>
      </p:sp>
      <p:sp>
        <p:nvSpPr>
          <p:cNvPr id="9" name="AutoShape 10"/>
          <p:cNvSpPr>
            <a:spLocks noChangeArrowheads="1"/>
          </p:cNvSpPr>
          <p:nvPr/>
        </p:nvSpPr>
        <p:spPr bwMode="auto">
          <a:xfrm>
            <a:off x="3508946" y="3434274"/>
            <a:ext cx="5424616" cy="286187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400" u="sng" dirty="0" smtClean="0">
                <a:latin typeface="Arial" panose="020B0604020202020204" pitchFamily="34" charset="0"/>
                <a:cs typeface="Arial" panose="020B0604020202020204" pitchFamily="34" charset="0"/>
              </a:rPr>
              <a:t>Student Research Advisory Council</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LU-PRISM, coordinator</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Honor’s College, dean</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Senior Honors Research Committee, chair</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Center for Academic Faculty Enrichment (CAFÉ), director</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Student representative</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Library faculty/staff  representative</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Writing Center / Center for Academic Success representative</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General Education program representative</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College of Graduate and Professional Studies representative</a:t>
            </a:r>
          </a:p>
          <a:p>
            <a:pPr marL="0" marR="0" lvl="0" indent="0" algn="l" defTabSz="914400" rtl="0" eaLnBrk="0" fontAlgn="base" latinLnBrk="0" hangingPunct="0">
              <a:lnSpc>
                <a:spcPct val="100000"/>
              </a:lnSpc>
              <a:spcBef>
                <a:spcPct val="0"/>
              </a:spcBef>
              <a:spcAft>
                <a:spcPct val="0"/>
              </a:spcAft>
              <a:buClrTx/>
              <a:buSzTx/>
              <a:buFontTx/>
              <a:buChar char="•"/>
              <a:tabLst/>
            </a:pPr>
            <a:r>
              <a:rPr lang="en-US" sz="1400" dirty="0" smtClean="0">
                <a:solidFill>
                  <a:srgbClr val="000000"/>
                </a:solidFill>
                <a:latin typeface="Arial" panose="020B0604020202020204" pitchFamily="34" charset="0"/>
                <a:cs typeface="Arial" panose="020B0604020202020204" pitchFamily="34" charset="0"/>
              </a:rPr>
              <a:t>Community Representative</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0" name="AutoShape 9"/>
          <p:cNvSpPr>
            <a:spLocks noChangeArrowheads="1"/>
          </p:cNvSpPr>
          <p:nvPr/>
        </p:nvSpPr>
        <p:spPr bwMode="auto">
          <a:xfrm>
            <a:off x="2520950" y="1794193"/>
            <a:ext cx="1520825" cy="82169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Core Competency Team Leaders</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1" name="AutoShape 8"/>
          <p:cNvSpPr>
            <a:spLocks noChangeShapeType="1"/>
          </p:cNvSpPr>
          <p:nvPr/>
        </p:nvSpPr>
        <p:spPr bwMode="auto">
          <a:xfrm>
            <a:off x="4031298" y="1568450"/>
            <a:ext cx="9874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p:cNvSpPr>
            <a:spLocks noChangeShapeType="1"/>
          </p:cNvSpPr>
          <p:nvPr/>
        </p:nvSpPr>
        <p:spPr bwMode="auto">
          <a:xfrm>
            <a:off x="4031298" y="2174875"/>
            <a:ext cx="9874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p:cNvSpPr>
            <a:spLocks noChangeShapeType="1"/>
          </p:cNvSpPr>
          <p:nvPr/>
        </p:nvSpPr>
        <p:spPr bwMode="auto">
          <a:xfrm>
            <a:off x="7449185" y="1587500"/>
            <a:ext cx="9874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5"/>
          <p:cNvSpPr>
            <a:spLocks noChangeShapeType="1"/>
          </p:cNvSpPr>
          <p:nvPr/>
        </p:nvSpPr>
        <p:spPr bwMode="auto">
          <a:xfrm>
            <a:off x="7430135" y="2146300"/>
            <a:ext cx="9874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p:cNvSpPr>
            <a:spLocks noChangeShapeType="1"/>
          </p:cNvSpPr>
          <p:nvPr/>
        </p:nvSpPr>
        <p:spPr bwMode="auto">
          <a:xfrm>
            <a:off x="6195060" y="885825"/>
            <a:ext cx="0" cy="49530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
          <p:cNvSpPr>
            <a:spLocks noChangeShapeType="1"/>
          </p:cNvSpPr>
          <p:nvPr/>
        </p:nvSpPr>
        <p:spPr bwMode="auto">
          <a:xfrm flipV="1">
            <a:off x="6195060" y="885825"/>
            <a:ext cx="0" cy="4953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
          <p:cNvSpPr>
            <a:spLocks noChangeShapeType="1"/>
          </p:cNvSpPr>
          <p:nvPr/>
        </p:nvSpPr>
        <p:spPr bwMode="auto">
          <a:xfrm flipV="1">
            <a:off x="4055110" y="2443480"/>
            <a:ext cx="992188" cy="5270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22" name="Straight Connector 21"/>
          <p:cNvCxnSpPr>
            <a:stCxn id="6" idx="2"/>
            <a:endCxn id="9" idx="0"/>
          </p:cNvCxnSpPr>
          <p:nvPr/>
        </p:nvCxnSpPr>
        <p:spPr>
          <a:xfrm>
            <a:off x="6221254" y="2501898"/>
            <a:ext cx="0" cy="93237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606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with Existing Programs and Offices</a:t>
            </a:r>
            <a:endParaRPr lang="en-US" dirty="0"/>
          </a:p>
        </p:txBody>
      </p:sp>
      <p:sp>
        <p:nvSpPr>
          <p:cNvPr id="3" name="Content Placeholder 2"/>
          <p:cNvSpPr>
            <a:spLocks noGrp="1"/>
          </p:cNvSpPr>
          <p:nvPr>
            <p:ph idx="1"/>
          </p:nvPr>
        </p:nvSpPr>
        <p:spPr/>
        <p:txBody>
          <a:bodyPr>
            <a:normAutofit/>
          </a:bodyPr>
          <a:lstStyle/>
          <a:p>
            <a:r>
              <a:rPr lang="en-US" dirty="0" smtClean="0"/>
              <a:t>Writing Center</a:t>
            </a:r>
          </a:p>
          <a:p>
            <a:r>
              <a:rPr lang="en-US" dirty="0" smtClean="0"/>
              <a:t>Center for Academic Success</a:t>
            </a:r>
          </a:p>
          <a:p>
            <a:r>
              <a:rPr lang="en-US" dirty="0" smtClean="0"/>
              <a:t>Greenwood Library</a:t>
            </a:r>
          </a:p>
          <a:p>
            <a:r>
              <a:rPr lang="en-US" dirty="0" smtClean="0"/>
              <a:t>Office of Sponsored Programs and Research</a:t>
            </a:r>
          </a:p>
          <a:p>
            <a:r>
              <a:rPr lang="en-US" dirty="0" smtClean="0"/>
              <a:t>Office of Assessment and Institutional Research</a:t>
            </a:r>
          </a:p>
          <a:p>
            <a:r>
              <a:rPr lang="en-US" dirty="0" smtClean="0"/>
              <a:t>Office of Leadership and Service Learning</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658" y="5272007"/>
            <a:ext cx="1936051" cy="1495586"/>
          </a:xfrm>
          <a:prstGeom prst="rect">
            <a:avLst/>
          </a:prstGeom>
        </p:spPr>
      </p:pic>
    </p:spTree>
    <p:extLst>
      <p:ext uri="{BB962C8B-B14F-4D97-AF65-F5344CB8AC3E}">
        <p14:creationId xmlns:p14="http://schemas.microsoft.com/office/powerpoint/2010/main" val="2876216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59080"/>
            <a:ext cx="10018713" cy="1752599"/>
          </a:xfrm>
        </p:spPr>
        <p:txBody>
          <a:bodyPr/>
          <a:lstStyle/>
          <a:p>
            <a:r>
              <a:rPr lang="en-US" dirty="0" smtClean="0"/>
              <a:t>Continuing funding for QEP activities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52394390"/>
              </p:ext>
            </p:extLst>
          </p:nvPr>
        </p:nvGraphicFramePr>
        <p:xfrm>
          <a:off x="929640" y="1188721"/>
          <a:ext cx="10165080" cy="5379719"/>
        </p:xfrm>
        <a:graphic>
          <a:graphicData uri="http://schemas.openxmlformats.org/drawingml/2006/table">
            <a:tbl>
              <a:tblPr firstRow="1" firstCol="1" bandRow="1">
                <a:tableStyleId>{5C22544A-7EE6-4342-B048-85BDC9FD1C3A}</a:tableStyleId>
              </a:tblPr>
              <a:tblGrid>
                <a:gridCol w="2787360"/>
                <a:gridCol w="1198742"/>
                <a:gridCol w="1239181"/>
                <a:gridCol w="1197778"/>
                <a:gridCol w="1193927"/>
                <a:gridCol w="1130772"/>
                <a:gridCol w="1417320"/>
              </a:tblGrid>
              <a:tr h="989878">
                <a:tc>
                  <a:txBody>
                    <a:bodyPr/>
                    <a:lstStyle/>
                    <a:p>
                      <a:pPr marL="0" marR="0" algn="ctr">
                        <a:lnSpc>
                          <a:spcPct val="115000"/>
                        </a:lnSpc>
                        <a:spcBef>
                          <a:spcPts val="0"/>
                        </a:spcBef>
                        <a:spcAft>
                          <a:spcPts val="0"/>
                        </a:spcAft>
                      </a:pPr>
                      <a:r>
                        <a:rPr lang="en-US" sz="1800" dirty="0">
                          <a:effectLst/>
                        </a:rPr>
                        <a:t>Activity</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Year 1 (2014-15)</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Year 2 (2015-16)</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Year 3 (2016-17)</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Year 4 (2017-18)</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a:effectLst/>
                        </a:rPr>
                        <a:t>Year 5</a:t>
                      </a:r>
                    </a:p>
                    <a:p>
                      <a:pPr marL="0" marR="0">
                        <a:lnSpc>
                          <a:spcPct val="115000"/>
                        </a:lnSpc>
                        <a:spcBef>
                          <a:spcPts val="0"/>
                        </a:spcBef>
                        <a:spcAft>
                          <a:spcPts val="0"/>
                        </a:spcAft>
                      </a:pPr>
                      <a:r>
                        <a:rPr lang="en-US" sz="1800">
                          <a:effectLst/>
                        </a:rPr>
                        <a:t>(2018-19)</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rPr>
                        <a:t>Totals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86228">
                <a:tc>
                  <a:txBody>
                    <a:bodyPr/>
                    <a:lstStyle/>
                    <a:p>
                      <a:pPr marL="0" marR="0">
                        <a:lnSpc>
                          <a:spcPct val="115000"/>
                        </a:lnSpc>
                        <a:spcBef>
                          <a:spcPts val="0"/>
                        </a:spcBef>
                        <a:spcAft>
                          <a:spcPts val="0"/>
                        </a:spcAft>
                      </a:pPr>
                      <a:r>
                        <a:rPr lang="en-US" sz="1800">
                          <a:effectLst/>
                        </a:rPr>
                        <a:t>C-CCAS Undergraduate Research Fund</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$20,000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$20,000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$20,000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$20,000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$20,000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$100,000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6927">
                <a:tc>
                  <a:txBody>
                    <a:bodyPr/>
                    <a:lstStyle/>
                    <a:p>
                      <a:pPr marL="0" marR="0">
                        <a:lnSpc>
                          <a:spcPct val="115000"/>
                        </a:lnSpc>
                        <a:spcBef>
                          <a:spcPts val="0"/>
                        </a:spcBef>
                        <a:spcAft>
                          <a:spcPts val="0"/>
                        </a:spcAft>
                      </a:pPr>
                      <a:r>
                        <a:rPr lang="en-US" sz="1800">
                          <a:effectLst/>
                        </a:rPr>
                        <a:t>C-CCAS Faculty Awards</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$2,000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$2,000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$2,000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$2,000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$2,000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$10,000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4566">
                <a:tc>
                  <a:txBody>
                    <a:bodyPr/>
                    <a:lstStyle/>
                    <a:p>
                      <a:pPr marL="0" marR="0">
                        <a:lnSpc>
                          <a:spcPct val="115000"/>
                        </a:lnSpc>
                        <a:spcBef>
                          <a:spcPts val="0"/>
                        </a:spcBef>
                        <a:spcAft>
                          <a:spcPts val="0"/>
                        </a:spcAft>
                      </a:pPr>
                      <a:r>
                        <a:rPr lang="en-US" sz="1800">
                          <a:effectLst/>
                        </a:rPr>
                        <a:t>PRISM summer research program</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175,000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175,000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175,000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175,000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175,000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875,000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60159">
                <a:tc>
                  <a:txBody>
                    <a:bodyPr/>
                    <a:lstStyle/>
                    <a:p>
                      <a:pPr marL="0" marR="0">
                        <a:lnSpc>
                          <a:spcPct val="115000"/>
                        </a:lnSpc>
                        <a:spcBef>
                          <a:spcPts val="0"/>
                        </a:spcBef>
                        <a:spcAft>
                          <a:spcPts val="0"/>
                        </a:spcAft>
                      </a:pPr>
                      <a:r>
                        <a:rPr lang="en-US" sz="1800">
                          <a:effectLst/>
                        </a:rPr>
                        <a:t>Assessment support (competency testing and NSSE administration)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$12,000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$7,000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$12,000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$7,000</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$7,000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45,000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1961">
                <a:tc>
                  <a:txBody>
                    <a:bodyPr/>
                    <a:lstStyle/>
                    <a:p>
                      <a:pPr marL="0" marR="0">
                        <a:lnSpc>
                          <a:spcPct val="115000"/>
                        </a:lnSpc>
                        <a:spcBef>
                          <a:spcPts val="0"/>
                        </a:spcBef>
                        <a:spcAft>
                          <a:spcPts val="0"/>
                        </a:spcAft>
                      </a:pPr>
                      <a:r>
                        <a:rPr lang="en-US" sz="1800">
                          <a:effectLst/>
                        </a:rPr>
                        <a:t>Totals</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209,000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$204,000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$209,000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$204,000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204,000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dirty="0" smtClean="0">
                          <a:effectLst/>
                        </a:rPr>
                        <a:t>$1,030,000</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37981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8318" y="228601"/>
            <a:ext cx="5781845" cy="920578"/>
          </a:xfrm>
        </p:spPr>
        <p:txBody>
          <a:bodyPr/>
          <a:lstStyle/>
          <a:p>
            <a:r>
              <a:rPr lang="en-US" dirty="0" smtClean="0"/>
              <a:t>Distribution of New Funds</a:t>
            </a:r>
            <a:endParaRPr lang="en-US" dirty="0"/>
          </a:p>
        </p:txBody>
      </p:sp>
      <p:sp>
        <p:nvSpPr>
          <p:cNvPr id="3" name="Content Placeholder 2"/>
          <p:cNvSpPr>
            <a:spLocks noGrp="1"/>
          </p:cNvSpPr>
          <p:nvPr>
            <p:ph idx="1"/>
          </p:nvPr>
        </p:nvSpPr>
        <p:spPr>
          <a:xfrm>
            <a:off x="1753157" y="2259087"/>
            <a:ext cx="10018713" cy="3124201"/>
          </a:xfrm>
        </p:spPr>
        <p:txBody>
          <a:bodyPr>
            <a:noAutofit/>
          </a:bodyPr>
          <a:lstStyle/>
          <a:p>
            <a:pPr marL="0" indent="0">
              <a:buNone/>
            </a:pPr>
            <a:r>
              <a:rPr lang="en-US" sz="2000" dirty="0" smtClean="0"/>
              <a:t>Academic Activities:</a:t>
            </a:r>
          </a:p>
          <a:p>
            <a:pPr lvl="1"/>
            <a:r>
              <a:rPr lang="en-US" sz="1900" dirty="0" smtClean="0"/>
              <a:t>Summer workshops and teaching institute</a:t>
            </a:r>
          </a:p>
          <a:p>
            <a:pPr lvl="1"/>
            <a:r>
              <a:rPr lang="en-US" sz="1900" dirty="0" smtClean="0"/>
              <a:t>Roundtables</a:t>
            </a:r>
          </a:p>
          <a:p>
            <a:pPr lvl="1"/>
            <a:r>
              <a:rPr lang="en-US" sz="1900" dirty="0" smtClean="0"/>
              <a:t>Course enhancement</a:t>
            </a:r>
          </a:p>
          <a:p>
            <a:pPr lvl="1"/>
            <a:r>
              <a:rPr lang="en-US" sz="1900" dirty="0" smtClean="0"/>
              <a:t>LU-SRF</a:t>
            </a:r>
          </a:p>
          <a:p>
            <a:pPr lvl="1"/>
            <a:r>
              <a:rPr lang="en-US" sz="1900" dirty="0" smtClean="0"/>
              <a:t>Reassigned time and stipends</a:t>
            </a:r>
          </a:p>
          <a:p>
            <a:pPr lvl="1"/>
            <a:r>
              <a:rPr lang="en-US" sz="1900" dirty="0" smtClean="0"/>
              <a:t>Mentoring awards / research grants</a:t>
            </a:r>
          </a:p>
          <a:p>
            <a:pPr lvl="1"/>
            <a:r>
              <a:rPr lang="en-US" sz="1900" smtClean="0"/>
              <a:t>LUSRSD</a:t>
            </a:r>
            <a:endParaRPr lang="en-US" sz="1900" dirty="0" smtClean="0"/>
          </a:p>
          <a:p>
            <a:pPr marL="0" indent="0">
              <a:buNone/>
            </a:pPr>
            <a:r>
              <a:rPr lang="en-US" sz="2000" dirty="0" smtClean="0"/>
              <a:t>Admin Support:</a:t>
            </a:r>
          </a:p>
          <a:p>
            <a:pPr lvl="1"/>
            <a:r>
              <a:rPr lang="en-US" sz="1800" dirty="0" smtClean="0"/>
              <a:t>OSR director</a:t>
            </a:r>
          </a:p>
          <a:p>
            <a:pPr lvl="1"/>
            <a:r>
              <a:rPr lang="en-US" sz="1800" dirty="0" smtClean="0"/>
              <a:t>Graduate assistants</a:t>
            </a:r>
          </a:p>
          <a:p>
            <a:pPr lvl="1"/>
            <a:r>
              <a:rPr lang="en-US" sz="1800" dirty="0" smtClean="0"/>
              <a:t>CUR Institutional membership</a:t>
            </a:r>
          </a:p>
          <a:p>
            <a:pPr lvl="1"/>
            <a:r>
              <a:rPr lang="en-US" sz="1800" dirty="0" smtClean="0"/>
              <a:t>OSR budget</a:t>
            </a:r>
            <a:endParaRPr lang="en-US" sz="1800" dirty="0"/>
          </a:p>
        </p:txBody>
      </p:sp>
      <p:sp>
        <p:nvSpPr>
          <p:cNvPr id="4" name="Rectangle 2"/>
          <p:cNvSpPr>
            <a:spLocks noChangeArrowheads="1"/>
          </p:cNvSpPr>
          <p:nvPr/>
        </p:nvSpPr>
        <p:spPr bwMode="auto">
          <a:xfrm>
            <a:off x="3195320" y="2519679"/>
            <a:ext cx="19669760" cy="84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Chart 4"/>
          <p:cNvGraphicFramePr/>
          <p:nvPr>
            <p:extLst>
              <p:ext uri="{D42A27DB-BD31-4B8C-83A1-F6EECF244321}">
                <p14:modId xmlns:p14="http://schemas.microsoft.com/office/powerpoint/2010/main" val="1619891804"/>
              </p:ext>
            </p:extLst>
          </p:nvPr>
        </p:nvGraphicFramePr>
        <p:xfrm>
          <a:off x="5227319" y="1495168"/>
          <a:ext cx="7561923" cy="53628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061200" y="3581400"/>
            <a:ext cx="1790700" cy="1077218"/>
          </a:xfrm>
          <a:prstGeom prst="rect">
            <a:avLst/>
          </a:prstGeom>
          <a:noFill/>
        </p:spPr>
        <p:txBody>
          <a:bodyPr wrap="square" rtlCol="0">
            <a:spAutoFit/>
          </a:bodyPr>
          <a:lstStyle/>
          <a:p>
            <a:pPr algn="ctr"/>
            <a:r>
              <a:rPr lang="en-US" sz="2000" dirty="0" smtClean="0"/>
              <a:t>Administrative support </a:t>
            </a:r>
          </a:p>
          <a:p>
            <a:pPr algn="ctr"/>
            <a:r>
              <a:rPr lang="en-US" sz="2400" dirty="0" smtClean="0"/>
              <a:t>39%</a:t>
            </a:r>
            <a:endParaRPr lang="en-US" sz="2400" dirty="0"/>
          </a:p>
        </p:txBody>
      </p:sp>
    </p:spTree>
    <p:extLst>
      <p:ext uri="{BB962C8B-B14F-4D97-AF65-F5344CB8AC3E}">
        <p14:creationId xmlns:p14="http://schemas.microsoft.com/office/powerpoint/2010/main" val="69067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2303647"/>
              </p:ext>
            </p:extLst>
          </p:nvPr>
        </p:nvGraphicFramePr>
        <p:xfrm>
          <a:off x="2" y="2"/>
          <a:ext cx="12191998" cy="6857998"/>
        </p:xfrm>
        <a:graphic>
          <a:graphicData uri="http://schemas.openxmlformats.org/drawingml/2006/table">
            <a:tbl>
              <a:tblPr/>
              <a:tblGrid>
                <a:gridCol w="2685141"/>
                <a:gridCol w="3628571"/>
                <a:gridCol w="957943"/>
                <a:gridCol w="972457"/>
                <a:gridCol w="870857"/>
                <a:gridCol w="986972"/>
                <a:gridCol w="870857"/>
                <a:gridCol w="1219200"/>
              </a:tblGrid>
              <a:tr h="440072">
                <a:tc>
                  <a:txBody>
                    <a:bodyPr/>
                    <a:lstStyle/>
                    <a:p>
                      <a:pPr marL="0" marR="0">
                        <a:lnSpc>
                          <a:spcPct val="115000"/>
                        </a:lnSpc>
                        <a:spcBef>
                          <a:spcPts val="0"/>
                        </a:spcBef>
                        <a:spcAft>
                          <a:spcPts val="0"/>
                        </a:spcAft>
                      </a:pPr>
                      <a:r>
                        <a:rPr lang="en-US" sz="1400" baseline="0" dirty="0">
                          <a:solidFill>
                            <a:schemeClr val="bg1"/>
                          </a:solidFill>
                          <a:latin typeface="Calibri"/>
                          <a:ea typeface="Calibri"/>
                          <a:cs typeface="Times New Roman"/>
                        </a:rPr>
                        <a:t>Goal</a:t>
                      </a:r>
                    </a:p>
                  </a:txBody>
                  <a:tcPr marL="53009" marR="530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400" baseline="0" dirty="0">
                          <a:solidFill>
                            <a:schemeClr val="bg1"/>
                          </a:solidFill>
                          <a:latin typeface="Calibri"/>
                          <a:ea typeface="Calibri"/>
                          <a:cs typeface="Times New Roman"/>
                        </a:rPr>
                        <a:t>Strategy</a:t>
                      </a:r>
                    </a:p>
                  </a:txBody>
                  <a:tcPr marL="53009" marR="530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aseline="0" dirty="0">
                          <a:solidFill>
                            <a:schemeClr val="bg1"/>
                          </a:solidFill>
                          <a:latin typeface="Calibri"/>
                          <a:ea typeface="Calibri"/>
                          <a:cs typeface="Times New Roman"/>
                        </a:rPr>
                        <a:t>Year 1 </a:t>
                      </a:r>
                      <a:endParaRPr lang="en-US" sz="1200" baseline="0" dirty="0" smtClean="0">
                        <a:solidFill>
                          <a:schemeClr val="bg1"/>
                        </a:solidFill>
                        <a:latin typeface="Calibri"/>
                        <a:ea typeface="Calibri"/>
                        <a:cs typeface="Times New Roman"/>
                      </a:endParaRPr>
                    </a:p>
                    <a:p>
                      <a:pPr marL="0" marR="0" algn="ctr">
                        <a:lnSpc>
                          <a:spcPct val="115000"/>
                        </a:lnSpc>
                        <a:spcBef>
                          <a:spcPts val="0"/>
                        </a:spcBef>
                        <a:spcAft>
                          <a:spcPts val="0"/>
                        </a:spcAft>
                      </a:pPr>
                      <a:r>
                        <a:rPr lang="en-US" sz="1200" baseline="0" dirty="0" smtClean="0">
                          <a:solidFill>
                            <a:schemeClr val="bg1"/>
                          </a:solidFill>
                          <a:latin typeface="Calibri"/>
                          <a:ea typeface="Calibri"/>
                          <a:cs typeface="Times New Roman"/>
                        </a:rPr>
                        <a:t>(</a:t>
                      </a:r>
                      <a:r>
                        <a:rPr lang="en-US" sz="1200" baseline="0" dirty="0">
                          <a:solidFill>
                            <a:schemeClr val="bg1"/>
                          </a:solidFill>
                          <a:latin typeface="Calibri"/>
                          <a:ea typeface="Calibri"/>
                          <a:cs typeface="Times New Roman"/>
                        </a:rPr>
                        <a:t>2014-15)</a:t>
                      </a:r>
                    </a:p>
                  </a:txBody>
                  <a:tcPr marL="53009" marR="530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aseline="0" dirty="0">
                          <a:solidFill>
                            <a:schemeClr val="bg1"/>
                          </a:solidFill>
                          <a:latin typeface="Calibri"/>
                          <a:ea typeface="Calibri"/>
                          <a:cs typeface="Times New Roman"/>
                        </a:rPr>
                        <a:t>Year 2 </a:t>
                      </a:r>
                      <a:endParaRPr lang="en-US" sz="1200" baseline="0" dirty="0" smtClean="0">
                        <a:solidFill>
                          <a:schemeClr val="bg1"/>
                        </a:solidFill>
                        <a:latin typeface="Calibri"/>
                        <a:ea typeface="Calibri"/>
                        <a:cs typeface="Times New Roman"/>
                      </a:endParaRPr>
                    </a:p>
                    <a:p>
                      <a:pPr marL="0" marR="0" algn="ctr">
                        <a:lnSpc>
                          <a:spcPct val="115000"/>
                        </a:lnSpc>
                        <a:spcBef>
                          <a:spcPts val="0"/>
                        </a:spcBef>
                        <a:spcAft>
                          <a:spcPts val="0"/>
                        </a:spcAft>
                      </a:pPr>
                      <a:r>
                        <a:rPr lang="en-US" sz="1200" baseline="0" dirty="0" smtClean="0">
                          <a:solidFill>
                            <a:schemeClr val="bg1"/>
                          </a:solidFill>
                          <a:latin typeface="Calibri"/>
                          <a:ea typeface="Calibri"/>
                          <a:cs typeface="Times New Roman"/>
                        </a:rPr>
                        <a:t>(</a:t>
                      </a:r>
                      <a:r>
                        <a:rPr lang="en-US" sz="1200" baseline="0" dirty="0">
                          <a:solidFill>
                            <a:schemeClr val="bg1"/>
                          </a:solidFill>
                          <a:latin typeface="Calibri"/>
                          <a:ea typeface="Calibri"/>
                          <a:cs typeface="Times New Roman"/>
                        </a:rPr>
                        <a:t>2015-16)</a:t>
                      </a:r>
                    </a:p>
                  </a:txBody>
                  <a:tcPr marL="53009" marR="530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aseline="0" dirty="0">
                          <a:solidFill>
                            <a:schemeClr val="bg1"/>
                          </a:solidFill>
                          <a:latin typeface="Calibri"/>
                          <a:ea typeface="Calibri"/>
                          <a:cs typeface="Times New Roman"/>
                        </a:rPr>
                        <a:t>Year 3 </a:t>
                      </a:r>
                      <a:endParaRPr lang="en-US" sz="1200" baseline="0" dirty="0" smtClean="0">
                        <a:solidFill>
                          <a:schemeClr val="bg1"/>
                        </a:solidFill>
                        <a:latin typeface="Calibri"/>
                        <a:ea typeface="Calibri"/>
                        <a:cs typeface="Times New Roman"/>
                      </a:endParaRPr>
                    </a:p>
                    <a:p>
                      <a:pPr marL="0" marR="0" algn="ctr">
                        <a:lnSpc>
                          <a:spcPct val="115000"/>
                        </a:lnSpc>
                        <a:spcBef>
                          <a:spcPts val="0"/>
                        </a:spcBef>
                        <a:spcAft>
                          <a:spcPts val="0"/>
                        </a:spcAft>
                      </a:pPr>
                      <a:r>
                        <a:rPr lang="en-US" sz="1200" baseline="0" dirty="0" smtClean="0">
                          <a:solidFill>
                            <a:schemeClr val="bg1"/>
                          </a:solidFill>
                          <a:latin typeface="Calibri"/>
                          <a:ea typeface="Calibri"/>
                          <a:cs typeface="Times New Roman"/>
                        </a:rPr>
                        <a:t>(</a:t>
                      </a:r>
                      <a:r>
                        <a:rPr lang="en-US" sz="1200" baseline="0" dirty="0">
                          <a:solidFill>
                            <a:schemeClr val="bg1"/>
                          </a:solidFill>
                          <a:latin typeface="Calibri"/>
                          <a:ea typeface="Calibri"/>
                          <a:cs typeface="Times New Roman"/>
                        </a:rPr>
                        <a:t>2016-17)</a:t>
                      </a:r>
                    </a:p>
                  </a:txBody>
                  <a:tcPr marL="53009" marR="530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aseline="0" dirty="0">
                          <a:solidFill>
                            <a:schemeClr val="bg1"/>
                          </a:solidFill>
                          <a:latin typeface="Calibri"/>
                          <a:ea typeface="Calibri"/>
                          <a:cs typeface="Times New Roman"/>
                        </a:rPr>
                        <a:t>Year 4 </a:t>
                      </a:r>
                      <a:endParaRPr lang="en-US" sz="1200" baseline="0" dirty="0" smtClean="0">
                        <a:solidFill>
                          <a:schemeClr val="bg1"/>
                        </a:solidFill>
                        <a:latin typeface="Calibri"/>
                        <a:ea typeface="Calibri"/>
                        <a:cs typeface="Times New Roman"/>
                      </a:endParaRPr>
                    </a:p>
                    <a:p>
                      <a:pPr marL="0" marR="0" algn="ctr">
                        <a:lnSpc>
                          <a:spcPct val="115000"/>
                        </a:lnSpc>
                        <a:spcBef>
                          <a:spcPts val="0"/>
                        </a:spcBef>
                        <a:spcAft>
                          <a:spcPts val="0"/>
                        </a:spcAft>
                      </a:pPr>
                      <a:r>
                        <a:rPr lang="en-US" sz="1200" baseline="0" dirty="0" smtClean="0">
                          <a:solidFill>
                            <a:schemeClr val="bg1"/>
                          </a:solidFill>
                          <a:latin typeface="Calibri"/>
                          <a:ea typeface="Calibri"/>
                          <a:cs typeface="Times New Roman"/>
                        </a:rPr>
                        <a:t>(2017-18</a:t>
                      </a:r>
                      <a:r>
                        <a:rPr lang="en-US" sz="1200" baseline="0" dirty="0">
                          <a:solidFill>
                            <a:schemeClr val="bg1"/>
                          </a:solidFill>
                          <a:latin typeface="Calibri"/>
                          <a:ea typeface="Calibri"/>
                          <a:cs typeface="Times New Roman"/>
                        </a:rPr>
                        <a:t>)</a:t>
                      </a:r>
                    </a:p>
                  </a:txBody>
                  <a:tcPr marL="53009" marR="530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aseline="0">
                          <a:solidFill>
                            <a:schemeClr val="bg1"/>
                          </a:solidFill>
                          <a:latin typeface="Calibri"/>
                          <a:ea typeface="Calibri"/>
                          <a:cs typeface="Times New Roman"/>
                        </a:rPr>
                        <a:t>Year 5</a:t>
                      </a:r>
                    </a:p>
                    <a:p>
                      <a:pPr marL="0" marR="0" algn="ctr">
                        <a:lnSpc>
                          <a:spcPct val="115000"/>
                        </a:lnSpc>
                        <a:spcBef>
                          <a:spcPts val="0"/>
                        </a:spcBef>
                        <a:spcAft>
                          <a:spcPts val="0"/>
                        </a:spcAft>
                      </a:pPr>
                      <a:r>
                        <a:rPr lang="en-US" sz="1200" baseline="0">
                          <a:solidFill>
                            <a:schemeClr val="bg1"/>
                          </a:solidFill>
                          <a:latin typeface="Calibri"/>
                          <a:ea typeface="Calibri"/>
                          <a:cs typeface="Times New Roman"/>
                        </a:rPr>
                        <a:t>(2018-19)</a:t>
                      </a:r>
                    </a:p>
                  </a:txBody>
                  <a:tcPr marL="53009" marR="530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200" baseline="0" dirty="0" smtClean="0">
                          <a:solidFill>
                            <a:schemeClr val="bg1"/>
                          </a:solidFill>
                          <a:latin typeface="Calibri"/>
                          <a:ea typeface="Calibri"/>
                          <a:cs typeface="Times New Roman"/>
                        </a:rPr>
                        <a:t>             Totals</a:t>
                      </a:r>
                      <a:endParaRPr lang="en-US" sz="1200" baseline="0" dirty="0">
                        <a:solidFill>
                          <a:schemeClr val="bg1"/>
                        </a:solidFill>
                        <a:latin typeface="Calibri"/>
                        <a:ea typeface="Calibri"/>
                        <a:cs typeface="Times New Roman"/>
                      </a:endParaRPr>
                    </a:p>
                  </a:txBody>
                  <a:tcPr marL="53009" marR="53009"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r>
              <a:tr h="538002">
                <a:tc rowSpan="6">
                  <a:txBody>
                    <a:bodyPr/>
                    <a:lstStyle/>
                    <a:p>
                      <a:pPr marL="0" marR="0">
                        <a:lnSpc>
                          <a:spcPct val="115000"/>
                        </a:lnSpc>
                        <a:spcBef>
                          <a:spcPts val="0"/>
                        </a:spcBef>
                        <a:spcAft>
                          <a:spcPts val="0"/>
                        </a:spcAft>
                      </a:pPr>
                      <a:r>
                        <a:rPr lang="en-US" sz="1200" b="1" baseline="0" dirty="0">
                          <a:solidFill>
                            <a:schemeClr val="bg1"/>
                          </a:solidFill>
                          <a:latin typeface="Calibri"/>
                          <a:ea typeface="Calibri"/>
                          <a:cs typeface="Times New Roman"/>
                        </a:rPr>
                        <a:t>Goal 1: Discovery of </a:t>
                      </a:r>
                      <a:r>
                        <a:rPr lang="en-US" sz="1200" b="1" baseline="0" dirty="0" smtClean="0">
                          <a:solidFill>
                            <a:schemeClr val="bg1"/>
                          </a:solidFill>
                          <a:latin typeface="Calibri"/>
                          <a:ea typeface="Calibri"/>
                          <a:cs typeface="Times New Roman"/>
                        </a:rPr>
                        <a:t>new </a:t>
                      </a:r>
                      <a:r>
                        <a:rPr lang="en-US" sz="1200" b="1" baseline="0" dirty="0">
                          <a:solidFill>
                            <a:schemeClr val="bg1"/>
                          </a:solidFill>
                          <a:latin typeface="Calibri"/>
                          <a:ea typeface="Calibri"/>
                          <a:cs typeface="Times New Roman"/>
                        </a:rPr>
                        <a:t>k</a:t>
                      </a:r>
                      <a:r>
                        <a:rPr lang="en-US" sz="1200" b="1" baseline="0" dirty="0" smtClean="0">
                          <a:solidFill>
                            <a:schemeClr val="bg1"/>
                          </a:solidFill>
                          <a:latin typeface="Calibri"/>
                          <a:ea typeface="Calibri"/>
                          <a:cs typeface="Times New Roman"/>
                        </a:rPr>
                        <a:t>nowledge </a:t>
                      </a:r>
                      <a:r>
                        <a:rPr lang="en-US" sz="1200" b="1" baseline="0" dirty="0">
                          <a:solidFill>
                            <a:schemeClr val="bg1"/>
                          </a:solidFill>
                          <a:latin typeface="Calibri"/>
                          <a:ea typeface="Calibri"/>
                          <a:cs typeface="Times New Roman"/>
                        </a:rPr>
                        <a:t>through research</a:t>
                      </a:r>
                      <a:endParaRPr lang="en-US" sz="1200" baseline="0" dirty="0">
                        <a:solidFill>
                          <a:schemeClr val="bg1"/>
                        </a:solidFill>
                        <a:latin typeface="Calibri"/>
                        <a:ea typeface="Calibri"/>
                        <a:cs typeface="Times New Roman"/>
                      </a:endParaRPr>
                    </a:p>
                  </a:txBody>
                  <a:tcPr marL="53009" marR="53009"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marL="0" marR="0">
                        <a:lnSpc>
                          <a:spcPct val="115000"/>
                        </a:lnSpc>
                        <a:spcBef>
                          <a:spcPts val="0"/>
                        </a:spcBef>
                        <a:spcAft>
                          <a:spcPts val="0"/>
                        </a:spcAft>
                      </a:pPr>
                      <a:r>
                        <a:rPr lang="en-US" sz="1200" dirty="0">
                          <a:solidFill>
                            <a:srgbClr val="000000"/>
                          </a:solidFill>
                          <a:latin typeface="Calibri"/>
                          <a:ea typeface="Calibri"/>
                          <a:cs typeface="Times New Roman"/>
                        </a:rPr>
                        <a:t>S</a:t>
                      </a:r>
                      <a:r>
                        <a:rPr lang="en-US" sz="1200" dirty="0" smtClean="0">
                          <a:solidFill>
                            <a:srgbClr val="000000"/>
                          </a:solidFill>
                          <a:latin typeface="Calibri"/>
                          <a:ea typeface="Calibri"/>
                          <a:cs typeface="Times New Roman"/>
                        </a:rPr>
                        <a:t>ummer workshop/teaching institute </a:t>
                      </a:r>
                      <a:endParaRPr lang="en-US" sz="1200" dirty="0">
                        <a:solidFill>
                          <a:srgbClr val="000000"/>
                        </a:solidFill>
                        <a:latin typeface="Calibri"/>
                        <a:ea typeface="Calibri"/>
                        <a:cs typeface="Times New Roman"/>
                      </a:endParaRPr>
                    </a:p>
                  </a:txBody>
                  <a:tcPr marL="53009" marR="5300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$4,500</a:t>
                      </a:r>
                    </a:p>
                  </a:txBody>
                  <a:tcPr marL="53009" marR="5300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$20,000</a:t>
                      </a:r>
                    </a:p>
                  </a:txBody>
                  <a:tcPr marL="53009" marR="5300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$4,500</a:t>
                      </a:r>
                    </a:p>
                  </a:txBody>
                  <a:tcPr marL="53009" marR="5300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$4,500</a:t>
                      </a:r>
                    </a:p>
                  </a:txBody>
                  <a:tcPr marL="53009" marR="5300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$4,500</a:t>
                      </a:r>
                    </a:p>
                  </a:txBody>
                  <a:tcPr marL="53009" marR="5300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$38,000</a:t>
                      </a:r>
                      <a:endParaRPr lang="en-US" sz="1200" dirty="0">
                        <a:solidFill>
                          <a:srgbClr val="000000"/>
                        </a:solidFill>
                        <a:latin typeface="Calibri"/>
                        <a:ea typeface="Calibri"/>
                        <a:cs typeface="Times New Roman"/>
                      </a:endParaRPr>
                    </a:p>
                  </a:txBody>
                  <a:tcPr marL="53009" marR="53009"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220035">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Roundtables </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$5,000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r>
              <a:tr h="358668">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latin typeface="Calibri"/>
                          <a:ea typeface="Calibri"/>
                          <a:cs typeface="Times New Roman"/>
                        </a:rPr>
                        <a:t>ENGL 150 enhancement</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$14,000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$3,500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$3,500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$3,500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$3,500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$28,000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r>
              <a:tr h="717338">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Disciplinary</a:t>
                      </a:r>
                      <a:r>
                        <a:rPr lang="en-US" sz="1200" baseline="0" dirty="0" smtClean="0">
                          <a:solidFill>
                            <a:srgbClr val="000000"/>
                          </a:solidFill>
                          <a:latin typeface="Calibri"/>
                          <a:ea typeface="Calibri"/>
                          <a:cs typeface="Times New Roman"/>
                        </a:rPr>
                        <a:t> </a:t>
                      </a:r>
                      <a:r>
                        <a:rPr lang="en-US" sz="1200" dirty="0" smtClean="0">
                          <a:solidFill>
                            <a:srgbClr val="000000"/>
                          </a:solidFill>
                          <a:latin typeface="Calibri"/>
                          <a:ea typeface="Calibri"/>
                          <a:cs typeface="Times New Roman"/>
                        </a:rPr>
                        <a:t>research-focused </a:t>
                      </a:r>
                      <a:r>
                        <a:rPr lang="en-US" sz="1200" dirty="0">
                          <a:solidFill>
                            <a:srgbClr val="000000"/>
                          </a:solidFill>
                          <a:latin typeface="Calibri"/>
                          <a:ea typeface="Calibri"/>
                          <a:cs typeface="Times New Roman"/>
                        </a:rPr>
                        <a:t>course enhancement</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$10,500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$10,500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$10,500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$10,500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$42,000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r>
              <a:tr h="358668">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Expanded summer </a:t>
                      </a:r>
                      <a:r>
                        <a:rPr lang="en-US" sz="1200" dirty="0">
                          <a:solidFill>
                            <a:srgbClr val="000000"/>
                          </a:solidFill>
                          <a:latin typeface="Calibri"/>
                          <a:ea typeface="Calibri"/>
                          <a:cs typeface="Times New Roman"/>
                        </a:rPr>
                        <a:t>research program</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a:t>
                      </a:r>
                      <a:r>
                        <a:rPr lang="en-US" sz="1200" dirty="0" smtClean="0">
                          <a:solidFill>
                            <a:srgbClr val="000000"/>
                          </a:solidFill>
                          <a:latin typeface="Calibri"/>
                          <a:ea typeface="Calibri"/>
                          <a:cs typeface="Times New Roman"/>
                        </a:rPr>
                        <a:t>175,000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a:t>
                      </a:r>
                      <a:r>
                        <a:rPr lang="en-US" sz="1200" dirty="0" smtClean="0">
                          <a:solidFill>
                            <a:srgbClr val="000000"/>
                          </a:solidFill>
                          <a:latin typeface="Calibri"/>
                          <a:ea typeface="Calibri"/>
                          <a:cs typeface="Times New Roman"/>
                        </a:rPr>
                        <a:t>175,000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a:t>
                      </a:r>
                      <a:r>
                        <a:rPr lang="en-US" sz="1200" dirty="0" smtClean="0">
                          <a:solidFill>
                            <a:srgbClr val="000000"/>
                          </a:solidFill>
                          <a:latin typeface="Calibri"/>
                          <a:ea typeface="Calibri"/>
                          <a:cs typeface="Times New Roman"/>
                        </a:rPr>
                        <a:t>175,000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a:t>
                      </a:r>
                      <a:r>
                        <a:rPr lang="en-US" sz="1200" i="1" dirty="0" smtClean="0">
                          <a:solidFill>
                            <a:srgbClr val="000000"/>
                          </a:solidFill>
                          <a:latin typeface="Calibri"/>
                          <a:ea typeface="Calibri"/>
                          <a:cs typeface="Times New Roman"/>
                        </a:rPr>
                        <a:t>525,000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r>
              <a:tr h="220035">
                <a:tc vMerge="1">
                  <a:txBody>
                    <a:bodyPr/>
                    <a:lstStyle/>
                    <a:p>
                      <a:endParaRPr lang="en-US"/>
                    </a:p>
                  </a:txBody>
                  <a:tcPr/>
                </a:tc>
                <a:tc>
                  <a:txBody>
                    <a:bodyPr/>
                    <a:lstStyle/>
                    <a:p>
                      <a:pPr marL="0" marR="0">
                        <a:lnSpc>
                          <a:spcPct val="115000"/>
                        </a:lnSpc>
                        <a:spcBef>
                          <a:spcPts val="0"/>
                        </a:spcBef>
                        <a:spcAft>
                          <a:spcPts val="0"/>
                        </a:spcAft>
                      </a:pPr>
                      <a:r>
                        <a:rPr lang="en-US" sz="1200" b="1" i="1" dirty="0" smtClean="0">
                          <a:solidFill>
                            <a:srgbClr val="000000"/>
                          </a:solidFill>
                          <a:latin typeface="Calibri"/>
                          <a:ea typeface="Calibri"/>
                          <a:cs typeface="Times New Roman"/>
                        </a:rPr>
                        <a:t>Subtotal</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a:solidFill>
                            <a:srgbClr val="000000"/>
                          </a:solidFill>
                          <a:latin typeface="Calibri"/>
                          <a:ea typeface="Calibri"/>
                          <a:cs typeface="Times New Roman"/>
                        </a:rPr>
                        <a:t>$30,000</a:t>
                      </a:r>
                      <a:endParaRPr lang="en-US" sz="120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a:solidFill>
                            <a:srgbClr val="000000"/>
                          </a:solidFill>
                          <a:latin typeface="Calibri"/>
                          <a:ea typeface="Calibri"/>
                          <a:cs typeface="Times New Roman"/>
                        </a:rPr>
                        <a:t>$35,000</a:t>
                      </a:r>
                      <a:endParaRPr lang="en-US" sz="120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a:t>
                      </a:r>
                      <a:r>
                        <a:rPr lang="en-US" sz="1200" b="1" i="1" dirty="0" smtClean="0">
                          <a:solidFill>
                            <a:srgbClr val="000000"/>
                          </a:solidFill>
                          <a:latin typeface="Calibri"/>
                          <a:ea typeface="Calibri"/>
                          <a:cs typeface="Times New Roman"/>
                        </a:rPr>
                        <a:t>194,500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a:t>
                      </a:r>
                      <a:r>
                        <a:rPr lang="en-US" sz="1200" b="1" i="1" dirty="0" smtClean="0">
                          <a:solidFill>
                            <a:srgbClr val="000000"/>
                          </a:solidFill>
                          <a:latin typeface="Calibri"/>
                          <a:ea typeface="Calibri"/>
                          <a:cs typeface="Times New Roman"/>
                        </a:rPr>
                        <a:t>194,500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a:t>
                      </a:r>
                      <a:r>
                        <a:rPr lang="en-US" sz="1200" b="1" i="1" dirty="0" smtClean="0">
                          <a:solidFill>
                            <a:srgbClr val="000000"/>
                          </a:solidFill>
                          <a:latin typeface="Calibri"/>
                          <a:ea typeface="Calibri"/>
                          <a:cs typeface="Times New Roman"/>
                        </a:rPr>
                        <a:t>184,000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a:t>
                      </a:r>
                      <a:r>
                        <a:rPr lang="en-US" sz="1200" b="1" i="1" dirty="0" smtClean="0">
                          <a:solidFill>
                            <a:srgbClr val="000000"/>
                          </a:solidFill>
                          <a:latin typeface="Calibri"/>
                          <a:ea typeface="Calibri"/>
                          <a:cs typeface="Times New Roman"/>
                        </a:rPr>
                        <a:t>638,000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r>
              <a:tr h="358668">
                <a:tc rowSpan="8">
                  <a:txBody>
                    <a:bodyPr/>
                    <a:lstStyle/>
                    <a:p>
                      <a:pPr marL="0" marR="0">
                        <a:lnSpc>
                          <a:spcPct val="115000"/>
                        </a:lnSpc>
                        <a:spcBef>
                          <a:spcPts val="0"/>
                        </a:spcBef>
                        <a:spcAft>
                          <a:spcPts val="0"/>
                        </a:spcAft>
                      </a:pPr>
                      <a:r>
                        <a:rPr lang="en-US" sz="1200" b="1" baseline="0" dirty="0">
                          <a:solidFill>
                            <a:schemeClr val="bg1"/>
                          </a:solidFill>
                          <a:latin typeface="Calibri"/>
                          <a:ea typeface="Calibri"/>
                          <a:cs typeface="Times New Roman"/>
                        </a:rPr>
                        <a:t>Goal 2: Student-Faculty collaboration in research</a:t>
                      </a:r>
                      <a:endParaRPr lang="en-US" sz="1200" baseline="0" dirty="0">
                        <a:solidFill>
                          <a:schemeClr val="bg1"/>
                        </a:solidFill>
                        <a:latin typeface="Calibri"/>
                        <a:ea typeface="Calibri"/>
                        <a:cs typeface="Times New Roman"/>
                      </a:endParaRPr>
                    </a:p>
                  </a:txBody>
                  <a:tcPr marL="53009" marR="53009" marT="0" marB="0">
                    <a:lnL>
                      <a:noFill/>
                    </a:lnL>
                    <a:lnR>
                      <a:noFill/>
                    </a:lnR>
                    <a:lnT>
                      <a:noFill/>
                    </a:lnT>
                    <a:lnB>
                      <a:noFill/>
                    </a:lnB>
                    <a:solidFill>
                      <a:srgbClr val="4F81BD"/>
                    </a:solidFill>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Student </a:t>
                      </a:r>
                      <a:r>
                        <a:rPr lang="en-US" sz="1200" dirty="0">
                          <a:solidFill>
                            <a:srgbClr val="000000"/>
                          </a:solidFill>
                          <a:latin typeface="Calibri"/>
                          <a:ea typeface="Calibri"/>
                          <a:cs typeface="Times New Roman"/>
                        </a:rPr>
                        <a:t>research director</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$80,000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$80,000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$80,000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$80,000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$80,000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$400,000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r>
              <a:tr h="220035">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Graduate assistants</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$28,000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$28,000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$28,000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$28,000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$28,000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$140,000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r>
              <a:tr h="358668">
                <a:tc vMerge="1">
                  <a:txBody>
                    <a:bodyPr/>
                    <a:lstStyle/>
                    <a:p>
                      <a:endParaRPr lang="en-US"/>
                    </a:p>
                  </a:txBody>
                  <a:tcPr/>
                </a:tc>
                <a:tc>
                  <a:txBody>
                    <a:bodyPr/>
                    <a:lstStyle/>
                    <a:p>
                      <a:pPr marL="0" marR="0">
                        <a:lnSpc>
                          <a:spcPct val="115000"/>
                        </a:lnSpc>
                        <a:spcBef>
                          <a:spcPts val="0"/>
                        </a:spcBef>
                        <a:spcAft>
                          <a:spcPts val="0"/>
                        </a:spcAft>
                      </a:pPr>
                      <a:r>
                        <a:rPr lang="en-US" sz="1200">
                          <a:solidFill>
                            <a:srgbClr val="000000"/>
                          </a:solidFill>
                          <a:latin typeface="Calibri"/>
                          <a:ea typeface="Calibri"/>
                          <a:cs typeface="Times New Roman"/>
                        </a:rPr>
                        <a:t>CUR institutional membership</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$2,000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$2,000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$2,000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$2,000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$2,000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$10,000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r>
              <a:tr h="358668">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Student research </a:t>
                      </a:r>
                      <a:r>
                        <a:rPr lang="en-US" sz="1200" dirty="0">
                          <a:solidFill>
                            <a:srgbClr val="000000"/>
                          </a:solidFill>
                          <a:latin typeface="Calibri"/>
                          <a:ea typeface="Calibri"/>
                          <a:cs typeface="Times New Roman"/>
                        </a:rPr>
                        <a:t>office budget</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$50,000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r>
              <a:tr h="358668">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Reassigned time </a:t>
                      </a:r>
                      <a:r>
                        <a:rPr lang="en-US" sz="1200" dirty="0">
                          <a:solidFill>
                            <a:srgbClr val="000000"/>
                          </a:solidFill>
                          <a:latin typeface="Calibri"/>
                          <a:ea typeface="Calibri"/>
                          <a:cs typeface="Times New Roman"/>
                        </a:rPr>
                        <a:t>or stipends</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$18,000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$24,000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$30,000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$36,000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$36,000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$144,000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r>
              <a:tr h="220035">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Mentoring awards</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$3,000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$5,000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$7,000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$8,000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$33,000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r>
              <a:tr h="220035">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Research grants</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$50,000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r>
              <a:tr h="220035">
                <a:tc vMerge="1">
                  <a:txBody>
                    <a:bodyPr/>
                    <a:lstStyle/>
                    <a:p>
                      <a:endParaRPr lang="en-US"/>
                    </a:p>
                  </a:txBody>
                  <a:tcPr/>
                </a:tc>
                <a:tc>
                  <a:txBody>
                    <a:bodyPr/>
                    <a:lstStyle/>
                    <a:p>
                      <a:pPr marL="0" marR="0">
                        <a:lnSpc>
                          <a:spcPct val="115000"/>
                        </a:lnSpc>
                        <a:spcBef>
                          <a:spcPts val="0"/>
                        </a:spcBef>
                        <a:spcAft>
                          <a:spcPts val="0"/>
                        </a:spcAft>
                      </a:pPr>
                      <a:r>
                        <a:rPr lang="en-US" sz="1200" b="1" i="1" dirty="0" smtClean="0">
                          <a:solidFill>
                            <a:srgbClr val="000000"/>
                          </a:solidFill>
                          <a:latin typeface="Calibri"/>
                          <a:ea typeface="Calibri"/>
                          <a:cs typeface="Times New Roman"/>
                        </a:rPr>
                        <a:t>Subtotal</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a:solidFill>
                            <a:srgbClr val="000000"/>
                          </a:solidFill>
                          <a:latin typeface="Calibri"/>
                          <a:ea typeface="Calibri"/>
                          <a:cs typeface="Times New Roman"/>
                        </a:rPr>
                        <a:t>$151,000</a:t>
                      </a:r>
                      <a:endParaRPr lang="en-US" sz="120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a:solidFill>
                            <a:srgbClr val="000000"/>
                          </a:solidFill>
                          <a:latin typeface="Calibri"/>
                          <a:ea typeface="Calibri"/>
                          <a:cs typeface="Times New Roman"/>
                        </a:rPr>
                        <a:t>$159,000</a:t>
                      </a:r>
                      <a:endParaRPr lang="en-US" sz="120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$167,000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a:solidFill>
                            <a:srgbClr val="000000"/>
                          </a:solidFill>
                          <a:latin typeface="Calibri"/>
                          <a:ea typeface="Calibri"/>
                          <a:cs typeface="Times New Roman"/>
                        </a:rPr>
                        <a:t>$174,000</a:t>
                      </a:r>
                      <a:endParaRPr lang="en-US" sz="120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$176,000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$827,000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r>
              <a:tr h="220035">
                <a:tc rowSpan="3">
                  <a:txBody>
                    <a:bodyPr/>
                    <a:lstStyle/>
                    <a:p>
                      <a:pPr marL="0" marR="0">
                        <a:lnSpc>
                          <a:spcPct val="115000"/>
                        </a:lnSpc>
                        <a:spcBef>
                          <a:spcPts val="0"/>
                        </a:spcBef>
                        <a:spcAft>
                          <a:spcPts val="0"/>
                        </a:spcAft>
                      </a:pPr>
                      <a:r>
                        <a:rPr lang="en-US" sz="1200" b="1" baseline="0" dirty="0">
                          <a:solidFill>
                            <a:schemeClr val="bg1"/>
                          </a:solidFill>
                          <a:latin typeface="Calibri"/>
                          <a:ea typeface="Calibri"/>
                          <a:cs typeface="Times New Roman"/>
                        </a:rPr>
                        <a:t>Goal 3: Understanding of the importance of disseminating research to academic and civic communities</a:t>
                      </a:r>
                      <a:endParaRPr lang="en-US" sz="1200" baseline="0" dirty="0">
                        <a:solidFill>
                          <a:schemeClr val="bg1"/>
                        </a:solidFill>
                        <a:latin typeface="Calibri"/>
                        <a:ea typeface="Calibri"/>
                        <a:cs typeface="Times New Roman"/>
                      </a:endParaRPr>
                    </a:p>
                  </a:txBody>
                  <a:tcPr marL="53009" marR="53009" marT="0" marB="0">
                    <a:lnL>
                      <a:noFill/>
                    </a:lnL>
                    <a:lnR>
                      <a:noFill/>
                    </a:lnR>
                    <a:lnT>
                      <a:noFill/>
                    </a:lnT>
                    <a:lnB>
                      <a:noFill/>
                    </a:lnB>
                    <a:solidFill>
                      <a:srgbClr val="4F81BD"/>
                    </a:solidFill>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Student travel</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$10,000</a:t>
                      </a: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$50,000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r>
              <a:tr h="358668">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Annual student research showcase </a:t>
                      </a:r>
                      <a:r>
                        <a:rPr lang="en-US" sz="1200" dirty="0">
                          <a:solidFill>
                            <a:srgbClr val="000000"/>
                          </a:solidFill>
                          <a:latin typeface="Calibri"/>
                          <a:ea typeface="Calibri"/>
                          <a:cs typeface="Times New Roman"/>
                        </a:rPr>
                        <a:t>day</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$5,000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$5,000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$5,000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$5,000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$5,000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i="1" dirty="0">
                          <a:solidFill>
                            <a:srgbClr val="000000"/>
                          </a:solidFill>
                          <a:latin typeface="Calibri"/>
                          <a:ea typeface="Calibri"/>
                          <a:cs typeface="Times New Roman"/>
                        </a:rPr>
                        <a:t>$25,000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r>
              <a:tr h="297437">
                <a:tc vMerge="1">
                  <a:txBody>
                    <a:bodyPr/>
                    <a:lstStyle/>
                    <a:p>
                      <a:endParaRPr lang="en-US"/>
                    </a:p>
                  </a:txBody>
                  <a:tcPr/>
                </a:tc>
                <a:tc>
                  <a:txBody>
                    <a:bodyPr/>
                    <a:lstStyle/>
                    <a:p>
                      <a:pPr marL="0" marR="0">
                        <a:lnSpc>
                          <a:spcPct val="115000"/>
                        </a:lnSpc>
                        <a:spcBef>
                          <a:spcPts val="0"/>
                        </a:spcBef>
                        <a:spcAft>
                          <a:spcPts val="0"/>
                        </a:spcAft>
                      </a:pPr>
                      <a:r>
                        <a:rPr lang="en-US" sz="1200" b="1" i="1" dirty="0" smtClean="0">
                          <a:solidFill>
                            <a:srgbClr val="000000"/>
                          </a:solidFill>
                          <a:latin typeface="Calibri"/>
                          <a:ea typeface="Calibri"/>
                          <a:cs typeface="Times New Roman"/>
                        </a:rPr>
                        <a:t>Subtotal </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b="1" i="1">
                          <a:solidFill>
                            <a:srgbClr val="000000"/>
                          </a:solidFill>
                          <a:latin typeface="Calibri"/>
                          <a:ea typeface="Calibri"/>
                          <a:cs typeface="Times New Roman"/>
                        </a:rPr>
                        <a:t>$15,000</a:t>
                      </a:r>
                      <a:endParaRPr lang="en-US" sz="120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b="1" i="1">
                          <a:solidFill>
                            <a:srgbClr val="000000"/>
                          </a:solidFill>
                          <a:latin typeface="Calibri"/>
                          <a:ea typeface="Calibri"/>
                          <a:cs typeface="Times New Roman"/>
                        </a:rPr>
                        <a:t>$15,000</a:t>
                      </a:r>
                      <a:endParaRPr lang="en-US" sz="120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$15,000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b="1" i="1">
                          <a:solidFill>
                            <a:srgbClr val="000000"/>
                          </a:solidFill>
                          <a:latin typeface="Calibri"/>
                          <a:ea typeface="Calibri"/>
                          <a:cs typeface="Times New Roman"/>
                        </a:rPr>
                        <a:t>$15,000</a:t>
                      </a:r>
                      <a:endParaRPr lang="en-US" sz="120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$15,000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$75,000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solidFill>
                      <a:srgbClr val="D8D8D8"/>
                    </a:solidFill>
                  </a:tcPr>
                </a:tc>
              </a:tr>
              <a:tr h="455560">
                <a:tc>
                  <a:txBody>
                    <a:bodyPr/>
                    <a:lstStyle/>
                    <a:p>
                      <a:pPr marL="0" marR="0">
                        <a:lnSpc>
                          <a:spcPct val="115000"/>
                        </a:lnSpc>
                        <a:spcBef>
                          <a:spcPts val="0"/>
                        </a:spcBef>
                        <a:spcAft>
                          <a:spcPts val="0"/>
                        </a:spcAft>
                      </a:pPr>
                      <a:r>
                        <a:rPr lang="en-US" sz="1200" b="1" baseline="0" dirty="0">
                          <a:solidFill>
                            <a:schemeClr val="bg1"/>
                          </a:solidFill>
                          <a:latin typeface="Calibri"/>
                          <a:ea typeface="Calibri"/>
                          <a:cs typeface="Times New Roman"/>
                        </a:rPr>
                        <a:t>Assessment support</a:t>
                      </a:r>
                      <a:endParaRPr lang="en-US" sz="1200" baseline="0" dirty="0">
                        <a:solidFill>
                          <a:schemeClr val="bg1"/>
                        </a:solidFill>
                        <a:latin typeface="Calibri"/>
                        <a:ea typeface="Calibri"/>
                        <a:cs typeface="Times New Roman"/>
                      </a:endParaRPr>
                    </a:p>
                  </a:txBody>
                  <a:tcPr marL="53009" marR="53009" marT="0" marB="0">
                    <a:lnL>
                      <a:noFill/>
                    </a:lnL>
                    <a:lnR>
                      <a:noFill/>
                    </a:lnR>
                    <a:lnT>
                      <a:noFill/>
                    </a:lnT>
                    <a:lnB>
                      <a:noFill/>
                    </a:lnB>
                    <a:solidFill>
                      <a:srgbClr val="4F81BD"/>
                    </a:solidFill>
                  </a:tcPr>
                </a:tc>
                <a:tc>
                  <a:txBody>
                    <a:bodyPr/>
                    <a:lstStyle/>
                    <a:p>
                      <a:pPr marL="0" marR="0">
                        <a:lnSpc>
                          <a:spcPct val="115000"/>
                        </a:lnSpc>
                        <a:spcBef>
                          <a:spcPts val="0"/>
                        </a:spcBef>
                        <a:spcAft>
                          <a:spcPts val="0"/>
                        </a:spcAft>
                      </a:pPr>
                      <a:r>
                        <a:rPr lang="en-US" sz="1200" dirty="0" smtClean="0">
                          <a:solidFill>
                            <a:srgbClr val="000000"/>
                          </a:solidFill>
                          <a:latin typeface="Calibri"/>
                          <a:ea typeface="Calibri"/>
                          <a:cs typeface="Times New Roman"/>
                        </a:rPr>
                        <a:t>Syllabus review </a:t>
                      </a:r>
                      <a:r>
                        <a:rPr lang="en-US" sz="1200" dirty="0">
                          <a:solidFill>
                            <a:srgbClr val="000000"/>
                          </a:solidFill>
                          <a:latin typeface="Calibri"/>
                          <a:ea typeface="Calibri"/>
                          <a:cs typeface="Times New Roman"/>
                        </a:rPr>
                        <a:t>and additional NSSE administration</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smtClean="0">
                          <a:solidFill>
                            <a:srgbClr val="000000"/>
                          </a:solidFill>
                          <a:latin typeface="Calibri"/>
                          <a:ea typeface="Calibri"/>
                          <a:cs typeface="Times New Roman"/>
                        </a:rPr>
                        <a:t>$0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latin typeface="Calibri"/>
                          <a:ea typeface="Calibri"/>
                          <a:cs typeface="Times New Roman"/>
                        </a:rPr>
                        <a:t>$1,000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smtClean="0">
                          <a:solidFill>
                            <a:srgbClr val="000000"/>
                          </a:solidFill>
                          <a:latin typeface="Calibri"/>
                          <a:ea typeface="Calibri"/>
                          <a:cs typeface="Times New Roman"/>
                        </a:rPr>
                        <a:t>$1,000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latin typeface="Calibri"/>
                          <a:ea typeface="Calibri"/>
                          <a:cs typeface="Times New Roman"/>
                        </a:rPr>
                        <a:t>$1,000</a:t>
                      </a: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dirty="0" smtClean="0">
                          <a:solidFill>
                            <a:srgbClr val="000000"/>
                          </a:solidFill>
                          <a:latin typeface="Calibri"/>
                          <a:ea typeface="Calibri"/>
                          <a:cs typeface="Times New Roman"/>
                        </a:rPr>
                        <a:t>$6,000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c>
                  <a:txBody>
                    <a:bodyPr/>
                    <a:lstStyle/>
                    <a:p>
                      <a:pPr marL="0" marR="0" algn="r">
                        <a:lnSpc>
                          <a:spcPct val="115000"/>
                        </a:lnSpc>
                        <a:spcBef>
                          <a:spcPts val="0"/>
                        </a:spcBef>
                        <a:spcAft>
                          <a:spcPts val="0"/>
                        </a:spcAft>
                      </a:pPr>
                      <a:r>
                        <a:rPr lang="en-US" sz="1200" b="1" i="1" dirty="0" smtClean="0">
                          <a:solidFill>
                            <a:srgbClr val="000000"/>
                          </a:solidFill>
                          <a:latin typeface="Calibri"/>
                          <a:ea typeface="Calibri"/>
                          <a:cs typeface="Times New Roman"/>
                        </a:rPr>
                        <a:t>$9,000</a:t>
                      </a:r>
                      <a:endParaRPr lang="en-US" sz="1200" dirty="0">
                        <a:solidFill>
                          <a:srgbClr val="000000"/>
                        </a:solidFill>
                        <a:latin typeface="Calibri"/>
                        <a:ea typeface="Calibri"/>
                        <a:cs typeface="Times New Roman"/>
                      </a:endParaRPr>
                    </a:p>
                  </a:txBody>
                  <a:tcPr marL="53009" marR="53009" marT="0" marB="0">
                    <a:lnL>
                      <a:noFill/>
                    </a:lnL>
                    <a:lnR>
                      <a:noFill/>
                    </a:lnR>
                    <a:lnT>
                      <a:noFill/>
                    </a:lnT>
                    <a:lnB>
                      <a:noFill/>
                    </a:lnB>
                  </a:tcPr>
                </a:tc>
              </a:tr>
              <a:tr h="358668">
                <a:tc>
                  <a:txBody>
                    <a:bodyPr/>
                    <a:lstStyle/>
                    <a:p>
                      <a:pPr marL="0" marR="0">
                        <a:lnSpc>
                          <a:spcPct val="115000"/>
                        </a:lnSpc>
                        <a:spcBef>
                          <a:spcPts val="0"/>
                        </a:spcBef>
                        <a:spcAft>
                          <a:spcPts val="0"/>
                        </a:spcAft>
                      </a:pPr>
                      <a:r>
                        <a:rPr lang="en-US" sz="1400" baseline="0" dirty="0">
                          <a:solidFill>
                            <a:schemeClr val="bg1"/>
                          </a:solidFill>
                          <a:latin typeface="Calibri"/>
                          <a:ea typeface="Calibri"/>
                          <a:cs typeface="Times New Roman"/>
                        </a:rPr>
                        <a:t>TOTALS</a:t>
                      </a:r>
                    </a:p>
                  </a:txBody>
                  <a:tcPr marL="53009" marR="53009"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1200">
                        <a:solidFill>
                          <a:srgbClr val="000000"/>
                        </a:solidFill>
                        <a:latin typeface="Calibri"/>
                        <a:ea typeface="Calibri"/>
                        <a:cs typeface="Times New Roman"/>
                      </a:endParaRPr>
                    </a:p>
                  </a:txBody>
                  <a:tcPr marL="53009" marR="5300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a:t>
                      </a:r>
                      <a:r>
                        <a:rPr lang="en-US" sz="1200" b="1" i="1" dirty="0" smtClean="0">
                          <a:solidFill>
                            <a:srgbClr val="000000"/>
                          </a:solidFill>
                          <a:latin typeface="Calibri"/>
                          <a:ea typeface="Calibri"/>
                          <a:cs typeface="Times New Roman"/>
                        </a:rPr>
                        <a:t>196,000</a:t>
                      </a:r>
                      <a:endParaRPr lang="en-US" sz="1200" dirty="0">
                        <a:solidFill>
                          <a:srgbClr val="000000"/>
                        </a:solidFill>
                        <a:latin typeface="Calibri"/>
                        <a:ea typeface="Calibri"/>
                        <a:cs typeface="Times New Roman"/>
                      </a:endParaRPr>
                    </a:p>
                  </a:txBody>
                  <a:tcPr marL="53009" marR="5300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n-US" sz="1200" b="1" i="1">
                          <a:solidFill>
                            <a:srgbClr val="000000"/>
                          </a:solidFill>
                          <a:latin typeface="Calibri"/>
                          <a:ea typeface="Calibri"/>
                          <a:cs typeface="Times New Roman"/>
                        </a:rPr>
                        <a:t>$210,000</a:t>
                      </a:r>
                      <a:endParaRPr lang="en-US" sz="1200">
                        <a:solidFill>
                          <a:srgbClr val="000000"/>
                        </a:solidFill>
                        <a:latin typeface="Calibri"/>
                        <a:ea typeface="Calibri"/>
                        <a:cs typeface="Times New Roman"/>
                      </a:endParaRPr>
                    </a:p>
                  </a:txBody>
                  <a:tcPr marL="53009" marR="5300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a:t>
                      </a:r>
                      <a:r>
                        <a:rPr lang="en-US" sz="1200" b="1" i="1" dirty="0" smtClean="0">
                          <a:solidFill>
                            <a:srgbClr val="000000"/>
                          </a:solidFill>
                          <a:latin typeface="Calibri"/>
                          <a:ea typeface="Calibri"/>
                          <a:cs typeface="Times New Roman"/>
                        </a:rPr>
                        <a:t>377,500</a:t>
                      </a:r>
                      <a:endParaRPr lang="en-US" sz="1200" dirty="0">
                        <a:solidFill>
                          <a:srgbClr val="000000"/>
                        </a:solidFill>
                        <a:latin typeface="Calibri"/>
                        <a:ea typeface="Calibri"/>
                        <a:cs typeface="Times New Roman"/>
                      </a:endParaRPr>
                    </a:p>
                  </a:txBody>
                  <a:tcPr marL="53009" marR="5300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a:t>
                      </a:r>
                      <a:r>
                        <a:rPr lang="en-US" sz="1200" b="1" i="1" dirty="0" smtClean="0">
                          <a:solidFill>
                            <a:srgbClr val="000000"/>
                          </a:solidFill>
                          <a:latin typeface="Calibri"/>
                          <a:ea typeface="Calibri"/>
                          <a:cs typeface="Times New Roman"/>
                        </a:rPr>
                        <a:t>384,500</a:t>
                      </a:r>
                      <a:endParaRPr lang="en-US" sz="1200" dirty="0">
                        <a:solidFill>
                          <a:srgbClr val="000000"/>
                        </a:solidFill>
                        <a:latin typeface="Calibri"/>
                        <a:ea typeface="Calibri"/>
                        <a:cs typeface="Times New Roman"/>
                      </a:endParaRPr>
                    </a:p>
                  </a:txBody>
                  <a:tcPr marL="53009" marR="5300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a:t>
                      </a:r>
                      <a:r>
                        <a:rPr lang="en-US" sz="1200" b="1" i="1" dirty="0" smtClean="0">
                          <a:solidFill>
                            <a:srgbClr val="000000"/>
                          </a:solidFill>
                          <a:latin typeface="Calibri"/>
                          <a:ea typeface="Calibri"/>
                          <a:cs typeface="Times New Roman"/>
                        </a:rPr>
                        <a:t>381,000</a:t>
                      </a:r>
                      <a:endParaRPr lang="en-US" sz="1200" dirty="0">
                        <a:solidFill>
                          <a:srgbClr val="000000"/>
                        </a:solidFill>
                        <a:latin typeface="Calibri"/>
                        <a:ea typeface="Calibri"/>
                        <a:cs typeface="Times New Roman"/>
                      </a:endParaRPr>
                    </a:p>
                  </a:txBody>
                  <a:tcPr marL="53009" marR="5300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0" marR="0" algn="r">
                        <a:lnSpc>
                          <a:spcPct val="115000"/>
                        </a:lnSpc>
                        <a:spcBef>
                          <a:spcPts val="0"/>
                        </a:spcBef>
                        <a:spcAft>
                          <a:spcPts val="0"/>
                        </a:spcAft>
                      </a:pPr>
                      <a:r>
                        <a:rPr lang="en-US" sz="1200" b="1" i="1" dirty="0">
                          <a:solidFill>
                            <a:srgbClr val="000000"/>
                          </a:solidFill>
                          <a:latin typeface="Calibri"/>
                          <a:ea typeface="Calibri"/>
                          <a:cs typeface="Times New Roman"/>
                        </a:rPr>
                        <a:t>$</a:t>
                      </a:r>
                      <a:r>
                        <a:rPr lang="en-US" sz="1200" b="1" i="1" dirty="0" smtClean="0">
                          <a:solidFill>
                            <a:srgbClr val="000000"/>
                          </a:solidFill>
                          <a:latin typeface="Calibri"/>
                          <a:ea typeface="Calibri"/>
                          <a:cs typeface="Times New Roman"/>
                        </a:rPr>
                        <a:t>1,549,000</a:t>
                      </a:r>
                      <a:endParaRPr lang="en-US" sz="1200" dirty="0">
                        <a:solidFill>
                          <a:srgbClr val="000000"/>
                        </a:solidFill>
                        <a:latin typeface="Calibri"/>
                        <a:ea typeface="Calibri"/>
                        <a:cs typeface="Times New Roman"/>
                      </a:endParaRPr>
                    </a:p>
                  </a:txBody>
                  <a:tcPr marL="53009" marR="53009"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88196"/>
            <a:ext cx="10018713" cy="1403889"/>
          </a:xfrm>
        </p:spPr>
        <p:txBody>
          <a:bodyPr/>
          <a:lstStyle/>
          <a:p>
            <a:r>
              <a:rPr lang="en-US" dirty="0" smtClean="0"/>
              <a:t>R.E.A.L. Inquiry</a:t>
            </a:r>
            <a:endParaRPr lang="en-US" dirty="0"/>
          </a:p>
        </p:txBody>
      </p:sp>
      <p:sp>
        <p:nvSpPr>
          <p:cNvPr id="3" name="Content Placeholder 2"/>
          <p:cNvSpPr>
            <a:spLocks noGrp="1"/>
          </p:cNvSpPr>
          <p:nvPr>
            <p:ph idx="1"/>
          </p:nvPr>
        </p:nvSpPr>
        <p:spPr>
          <a:xfrm>
            <a:off x="1484310" y="1594023"/>
            <a:ext cx="10018713" cy="4374292"/>
          </a:xfrm>
        </p:spPr>
        <p:txBody>
          <a:bodyPr>
            <a:normAutofit fontScale="85000" lnSpcReduction="20000"/>
          </a:bodyPr>
          <a:lstStyle/>
          <a:p>
            <a:r>
              <a:rPr lang="en-US" dirty="0" smtClean="0"/>
              <a:t>T</a:t>
            </a:r>
            <a:r>
              <a:rPr lang="en-US" sz="2600" dirty="0" smtClean="0"/>
              <a:t>he </a:t>
            </a:r>
            <a:r>
              <a:rPr lang="en-US" sz="2600" dirty="0"/>
              <a:t>undergraduate research initiative Longwood University has developed as its Quality Enhancement </a:t>
            </a:r>
            <a:r>
              <a:rPr lang="en-US" sz="2600" dirty="0" smtClean="0"/>
              <a:t>Plan</a:t>
            </a:r>
          </a:p>
          <a:p>
            <a:r>
              <a:rPr lang="en-US" sz="2600" dirty="0" smtClean="0"/>
              <a:t>Uses </a:t>
            </a:r>
            <a:r>
              <a:rPr lang="en-US" sz="2600" dirty="0"/>
              <a:t>the development of research skills and the practice of research as a vehicle for improving students' critical thinking, information literacy, and communication skills</a:t>
            </a:r>
            <a:r>
              <a:rPr lang="en-US" sz="2600" dirty="0" smtClean="0"/>
              <a:t>.</a:t>
            </a:r>
          </a:p>
          <a:p>
            <a:r>
              <a:rPr lang="en-US" sz="2600" dirty="0"/>
              <a:t>It embodies the university's </a:t>
            </a:r>
            <a:r>
              <a:rPr lang="en-US" sz="2600" dirty="0" smtClean="0"/>
              <a:t>mission and advances </a:t>
            </a:r>
            <a:r>
              <a:rPr lang="en-US" sz="2600" dirty="0"/>
              <a:t>institutional priorities reflected in the Academic Strategic </a:t>
            </a:r>
            <a:r>
              <a:rPr lang="en-US" sz="2600" dirty="0" smtClean="0"/>
              <a:t>Plan</a:t>
            </a:r>
          </a:p>
          <a:p>
            <a:pPr lvl="1"/>
            <a:r>
              <a:rPr lang="en-US" sz="2300" dirty="0" smtClean="0"/>
              <a:t>Provide a distinctive student experience through a focus on academic excellence and the development of 21</a:t>
            </a:r>
            <a:r>
              <a:rPr lang="en-US" sz="2300" baseline="30000" dirty="0" smtClean="0"/>
              <a:t>st</a:t>
            </a:r>
            <a:r>
              <a:rPr lang="en-US" sz="2300" dirty="0" smtClean="0"/>
              <a:t> century citizen leaders</a:t>
            </a:r>
          </a:p>
          <a:p>
            <a:pPr lvl="1"/>
            <a:r>
              <a:rPr lang="en-US" sz="2300" dirty="0" smtClean="0"/>
              <a:t>Gain national recognition for the expertise of our faculty and staff in scholarship, pedagogy, and student research</a:t>
            </a:r>
          </a:p>
          <a:p>
            <a:pPr lvl="1"/>
            <a:r>
              <a:rPr lang="en-US" sz="2300" dirty="0" smtClean="0"/>
              <a:t>Support and promote academic programs that engage a wide range                                     of diverse communities</a:t>
            </a:r>
            <a:endParaRPr lang="en-US" sz="23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658" y="5272007"/>
            <a:ext cx="1936051" cy="1495586"/>
          </a:xfrm>
          <a:prstGeom prst="rect">
            <a:avLst/>
          </a:prstGeom>
        </p:spPr>
      </p:pic>
    </p:spTree>
    <p:extLst>
      <p:ext uri="{BB962C8B-B14F-4D97-AF65-F5344CB8AC3E}">
        <p14:creationId xmlns:p14="http://schemas.microsoft.com/office/powerpoint/2010/main" val="1341050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0" y="413953"/>
            <a:ext cx="10018713" cy="1019432"/>
          </a:xfrm>
        </p:spPr>
        <p:txBody>
          <a:bodyPr/>
          <a:lstStyle/>
          <a:p>
            <a:r>
              <a:rPr lang="en-US" dirty="0" smtClean="0"/>
              <a:t>Summary</a:t>
            </a:r>
            <a:endParaRPr lang="en-US" dirty="0"/>
          </a:p>
        </p:txBody>
      </p:sp>
      <p:sp>
        <p:nvSpPr>
          <p:cNvPr id="3" name="Content Placeholder 2"/>
          <p:cNvSpPr>
            <a:spLocks noGrp="1"/>
          </p:cNvSpPr>
          <p:nvPr>
            <p:ph idx="1"/>
          </p:nvPr>
        </p:nvSpPr>
        <p:spPr>
          <a:xfrm>
            <a:off x="1484309" y="1729946"/>
            <a:ext cx="10018713" cy="4683210"/>
          </a:xfrm>
        </p:spPr>
        <p:txBody>
          <a:bodyPr>
            <a:normAutofit/>
          </a:bodyPr>
          <a:lstStyle/>
          <a:p>
            <a:r>
              <a:rPr lang="en-US" sz="2800" dirty="0" smtClean="0"/>
              <a:t>The development of citizen leaders has been Longwood’s mission  for over a decade. At the heart of citizen leadership is deliberate and systematic inquiry. </a:t>
            </a:r>
          </a:p>
          <a:p>
            <a:r>
              <a:rPr lang="en-US" sz="2800" dirty="0" smtClean="0"/>
              <a:t>R.E.A.L. Inquiry is the process of research; a process that engages, exercises, and improves students’ skills in critical thinking, information literacy, and communication.  </a:t>
            </a:r>
          </a:p>
          <a:p>
            <a:r>
              <a:rPr lang="en-US" sz="2800" dirty="0" smtClean="0"/>
              <a:t>It will take advantage of the expertise of the outstanding faculty at Longwood while allowing students to develop a deeper understanding of their disciplines. </a:t>
            </a:r>
          </a:p>
          <a:p>
            <a:endParaRPr lang="en-US" dirty="0"/>
          </a:p>
        </p:txBody>
      </p:sp>
    </p:spTree>
    <p:extLst>
      <p:ext uri="{BB962C8B-B14F-4D97-AF65-F5344CB8AC3E}">
        <p14:creationId xmlns:p14="http://schemas.microsoft.com/office/powerpoint/2010/main" val="1587765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0" y="413953"/>
            <a:ext cx="10018713" cy="1019432"/>
          </a:xfrm>
        </p:spPr>
        <p:txBody>
          <a:bodyPr/>
          <a:lstStyle/>
          <a:p>
            <a:r>
              <a:rPr lang="en-US" dirty="0" smtClean="0"/>
              <a:t>Social Media</a:t>
            </a:r>
            <a:endParaRPr lang="en-US" dirty="0"/>
          </a:p>
        </p:txBody>
      </p:sp>
      <p:sp>
        <p:nvSpPr>
          <p:cNvPr id="3" name="Content Placeholder 2"/>
          <p:cNvSpPr>
            <a:spLocks noGrp="1"/>
          </p:cNvSpPr>
          <p:nvPr>
            <p:ph idx="1"/>
          </p:nvPr>
        </p:nvSpPr>
        <p:spPr>
          <a:xfrm>
            <a:off x="1484309" y="1729946"/>
            <a:ext cx="10018713" cy="4683210"/>
          </a:xfrm>
        </p:spPr>
        <p:txBody>
          <a:bodyPr>
            <a:normAutofit/>
          </a:bodyPr>
          <a:lstStyle/>
          <a:p>
            <a:pPr lvl="2">
              <a:buFont typeface="Arial" panose="020B0604020202020204" pitchFamily="34" charset="0"/>
              <a:buChar char="•"/>
            </a:pPr>
            <a:r>
              <a:rPr lang="en-US" sz="2600" dirty="0">
                <a:hlinkClick r:id="rId2"/>
              </a:rPr>
              <a:t>http://youtu.be/Q5w6XnuB84w</a:t>
            </a:r>
            <a:endParaRPr lang="en-US" sz="2600" dirty="0"/>
          </a:p>
          <a:p>
            <a:pPr lvl="2">
              <a:buFont typeface="Arial" panose="020B0604020202020204" pitchFamily="34" charset="0"/>
              <a:buChar char="•"/>
            </a:pPr>
            <a:r>
              <a:rPr lang="en-US" sz="2600" dirty="0">
                <a:hlinkClick r:id="rId3"/>
              </a:rPr>
              <a:t>http://blogs.longwood.edu/buzz/?p=473&amp;shareadraft=baba473_52f511d7f00e9</a:t>
            </a:r>
            <a:endParaRPr lang="en-US" sz="2600" dirty="0"/>
          </a:p>
          <a:p>
            <a:pPr lvl="2">
              <a:buFont typeface="Arial" panose="020B0604020202020204" pitchFamily="34" charset="0"/>
              <a:buChar char="•"/>
            </a:pPr>
            <a:r>
              <a:rPr lang="en-US" sz="2600" dirty="0">
                <a:hlinkClick r:id="rId4"/>
              </a:rPr>
              <a:t>http://youtu.be/uLwx2c4nCvU</a:t>
            </a:r>
            <a:r>
              <a:rPr lang="en-US" sz="2600" dirty="0"/>
              <a:t> </a:t>
            </a:r>
          </a:p>
          <a:p>
            <a:endParaRPr lang="en-US" dirty="0"/>
          </a:p>
        </p:txBody>
      </p:sp>
    </p:spTree>
    <p:extLst>
      <p:ext uri="{BB962C8B-B14F-4D97-AF65-F5344CB8AC3E}">
        <p14:creationId xmlns:p14="http://schemas.microsoft.com/office/powerpoint/2010/main" val="2946319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88196"/>
            <a:ext cx="10018713" cy="1403889"/>
          </a:xfrm>
        </p:spPr>
        <p:txBody>
          <a:bodyPr/>
          <a:lstStyle/>
          <a:p>
            <a:r>
              <a:rPr lang="en-US" dirty="0" smtClean="0"/>
              <a:t>R.E.A.L. Inquiry</a:t>
            </a:r>
            <a:endParaRPr lang="en-US" dirty="0"/>
          </a:p>
        </p:txBody>
      </p:sp>
      <p:sp>
        <p:nvSpPr>
          <p:cNvPr id="3" name="Content Placeholder 2"/>
          <p:cNvSpPr>
            <a:spLocks noGrp="1"/>
          </p:cNvSpPr>
          <p:nvPr>
            <p:ph idx="1"/>
          </p:nvPr>
        </p:nvSpPr>
        <p:spPr>
          <a:xfrm>
            <a:off x="1484310" y="1546089"/>
            <a:ext cx="10018713" cy="3841450"/>
          </a:xfrm>
        </p:spPr>
        <p:txBody>
          <a:bodyPr>
            <a:normAutofit fontScale="92500" lnSpcReduction="20000"/>
          </a:bodyPr>
          <a:lstStyle/>
          <a:p>
            <a:r>
              <a:rPr lang="en-US" dirty="0" smtClean="0"/>
              <a:t>Responds to the </a:t>
            </a:r>
            <a:r>
              <a:rPr lang="en-US" dirty="0"/>
              <a:t>institutional assessment represented by the </a:t>
            </a:r>
            <a:r>
              <a:rPr lang="en-US" dirty="0" smtClean="0"/>
              <a:t>NSSE </a:t>
            </a:r>
            <a:r>
              <a:rPr lang="en-US" dirty="0"/>
              <a:t>and core competency </a:t>
            </a:r>
            <a:r>
              <a:rPr lang="en-US" dirty="0" smtClean="0"/>
              <a:t>testing</a:t>
            </a:r>
          </a:p>
          <a:p>
            <a:pPr lvl="1"/>
            <a:r>
              <a:rPr lang="en-US" sz="2400" dirty="0" smtClean="0"/>
              <a:t>Underscored </a:t>
            </a:r>
            <a:r>
              <a:rPr lang="en-US" sz="2400" dirty="0"/>
              <a:t>the importance of introducing students to the possibility, practice, and importance of </a:t>
            </a:r>
            <a:r>
              <a:rPr lang="en-US" sz="2400" dirty="0" smtClean="0"/>
              <a:t>research</a:t>
            </a:r>
          </a:p>
          <a:p>
            <a:pPr lvl="1"/>
            <a:r>
              <a:rPr lang="en-US" sz="2400" dirty="0" smtClean="0"/>
              <a:t>Relates directly to the CT and communication competencies that institutional assessment has shown to be less than optimal among Longwood undergraduate students</a:t>
            </a:r>
          </a:p>
          <a:p>
            <a:r>
              <a:rPr lang="en-US" dirty="0" smtClean="0"/>
              <a:t>Corresponds </a:t>
            </a:r>
            <a:r>
              <a:rPr lang="en-US" dirty="0"/>
              <a:t>to the competencies employers prize and our society needs</a:t>
            </a:r>
            <a:r>
              <a:rPr lang="en-US" dirty="0" smtClean="0"/>
              <a:t>.</a:t>
            </a:r>
          </a:p>
          <a:p>
            <a:pPr lvl="1"/>
            <a:r>
              <a:rPr lang="en-US" sz="2200" dirty="0" smtClean="0"/>
              <a:t>When survey respondents answered a question about the “degree to                              which various new approaches to learning have potential to help                                students succeed,” the development of research skills received                                                                         the highest rating, one of 83% (AAC&amp;U, p. 10)</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658" y="5272007"/>
            <a:ext cx="1936051" cy="1495586"/>
          </a:xfrm>
          <a:prstGeom prst="rect">
            <a:avLst/>
          </a:prstGeom>
        </p:spPr>
      </p:pic>
    </p:spTree>
    <p:extLst>
      <p:ext uri="{BB962C8B-B14F-4D97-AF65-F5344CB8AC3E}">
        <p14:creationId xmlns:p14="http://schemas.microsoft.com/office/powerpoint/2010/main" val="1947495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488196"/>
            <a:ext cx="10018713" cy="1752599"/>
          </a:xfrm>
        </p:spPr>
        <p:txBody>
          <a:bodyPr/>
          <a:lstStyle/>
          <a:p>
            <a:r>
              <a:rPr lang="en-US" dirty="0" smtClean="0"/>
              <a:t>Process used to develop R.E.A.L. Inquiry</a:t>
            </a:r>
            <a:endParaRPr lang="en-US" dirty="0"/>
          </a:p>
        </p:txBody>
      </p:sp>
      <p:sp>
        <p:nvSpPr>
          <p:cNvPr id="3" name="Content Placeholder 2"/>
          <p:cNvSpPr>
            <a:spLocks noGrp="1"/>
          </p:cNvSpPr>
          <p:nvPr>
            <p:ph idx="1"/>
          </p:nvPr>
        </p:nvSpPr>
        <p:spPr>
          <a:xfrm>
            <a:off x="1484308" y="2147806"/>
            <a:ext cx="10018713" cy="3659870"/>
          </a:xfrm>
        </p:spPr>
        <p:txBody>
          <a:bodyPr>
            <a:normAutofit fontScale="40000" lnSpcReduction="20000"/>
          </a:bodyPr>
          <a:lstStyle/>
          <a:p>
            <a:pPr>
              <a:buFont typeface="Arial" panose="020B0604020202020204" pitchFamily="34" charset="0"/>
              <a:buChar char="•"/>
            </a:pPr>
            <a:r>
              <a:rPr lang="en-US" sz="5500" dirty="0"/>
              <a:t>2011-12: Selected the topic of student research / academic inquiry with an explicit focus on core </a:t>
            </a:r>
            <a:r>
              <a:rPr lang="en-US" sz="5500" dirty="0" smtClean="0"/>
              <a:t>competencies</a:t>
            </a:r>
          </a:p>
          <a:p>
            <a:pPr lvl="1">
              <a:buFont typeface="Arial" panose="020B0604020202020204" pitchFamily="34" charset="0"/>
              <a:buChar char="•"/>
            </a:pPr>
            <a:r>
              <a:rPr lang="en-US" sz="5500" dirty="0" smtClean="0"/>
              <a:t>Outreach and presentations; surveys</a:t>
            </a:r>
            <a:endParaRPr lang="en-US" sz="5500" dirty="0"/>
          </a:p>
          <a:p>
            <a:pPr>
              <a:buFont typeface="Arial" panose="020B0604020202020204" pitchFamily="34" charset="0"/>
              <a:buChar char="•"/>
            </a:pPr>
            <a:r>
              <a:rPr lang="en-US" sz="5500" dirty="0"/>
              <a:t>2012-13: Developed a plan that would</a:t>
            </a:r>
            <a:r>
              <a:rPr lang="en-US" sz="5500" dirty="0" smtClean="0"/>
              <a:t>:</a:t>
            </a:r>
          </a:p>
          <a:p>
            <a:pPr lvl="1">
              <a:buFont typeface="Arial" panose="020B0604020202020204" pitchFamily="34" charset="0"/>
              <a:buChar char="•"/>
            </a:pPr>
            <a:r>
              <a:rPr lang="en-US" sz="5500" dirty="0" smtClean="0"/>
              <a:t>make </a:t>
            </a:r>
            <a:r>
              <a:rPr lang="en-US" sz="5500" dirty="0"/>
              <a:t>a significant difference in students’ learning at multiple points in their time at </a:t>
            </a:r>
            <a:r>
              <a:rPr lang="en-US" sz="5500" dirty="0" smtClean="0"/>
              <a:t>Longwood </a:t>
            </a:r>
            <a:endParaRPr lang="en-US" sz="5500" dirty="0"/>
          </a:p>
          <a:p>
            <a:pPr lvl="1">
              <a:buFont typeface="Arial" panose="020B0604020202020204" pitchFamily="34" charset="0"/>
              <a:buChar char="•"/>
            </a:pPr>
            <a:r>
              <a:rPr lang="en-US" sz="5500" dirty="0"/>
              <a:t>involve relevant constituencies in the </a:t>
            </a:r>
            <a:r>
              <a:rPr lang="en-US" sz="5500" dirty="0" smtClean="0"/>
              <a:t>development </a:t>
            </a:r>
            <a:r>
              <a:rPr lang="en-US" sz="5500" dirty="0"/>
              <a:t>&amp; implementation of the </a:t>
            </a:r>
            <a:r>
              <a:rPr lang="en-US" sz="5500" dirty="0" smtClean="0"/>
              <a:t>plan</a:t>
            </a:r>
          </a:p>
          <a:p>
            <a:pPr lvl="1">
              <a:buFont typeface="Arial" panose="020B0604020202020204" pitchFamily="34" charset="0"/>
              <a:buChar char="•"/>
            </a:pPr>
            <a:r>
              <a:rPr lang="en-US" sz="5500" dirty="0" smtClean="0"/>
              <a:t>align with established best practices for developing an undergrad research program</a:t>
            </a:r>
          </a:p>
          <a:p>
            <a:pPr lvl="1">
              <a:buFont typeface="Arial" panose="020B0604020202020204" pitchFamily="34" charset="0"/>
              <a:buChar char="•"/>
            </a:pPr>
            <a:endParaRPr lang="en-US" sz="3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658" y="5272007"/>
            <a:ext cx="1936051" cy="1495586"/>
          </a:xfrm>
          <a:prstGeom prst="rect">
            <a:avLst/>
          </a:prstGeom>
        </p:spPr>
      </p:pic>
    </p:spTree>
    <p:extLst>
      <p:ext uri="{BB962C8B-B14F-4D97-AF65-F5344CB8AC3E}">
        <p14:creationId xmlns:p14="http://schemas.microsoft.com/office/powerpoint/2010/main" val="3765354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6881782"/>
              </p:ext>
            </p:extLst>
          </p:nvPr>
        </p:nvGraphicFramePr>
        <p:xfrm>
          <a:off x="2235200" y="182637"/>
          <a:ext cx="8824686" cy="6177280"/>
        </p:xfrm>
        <a:graphic>
          <a:graphicData uri="http://schemas.openxmlformats.org/drawingml/2006/table">
            <a:tbl>
              <a:tblPr firstRow="1" bandRow="1">
                <a:tableStyleId>{5C22544A-7EE6-4342-B048-85BDC9FD1C3A}</a:tableStyleId>
              </a:tblPr>
              <a:tblGrid>
                <a:gridCol w="4412343"/>
                <a:gridCol w="4412343"/>
              </a:tblGrid>
              <a:tr h="370840">
                <a:tc>
                  <a:txBody>
                    <a:bodyPr/>
                    <a:lstStyle/>
                    <a:p>
                      <a:r>
                        <a:rPr lang="en-US" dirty="0" smtClean="0"/>
                        <a:t>Characteristic of Excellence in UR</a:t>
                      </a:r>
                      <a:endParaRPr lang="en-US" dirty="0"/>
                    </a:p>
                  </a:txBody>
                  <a:tcPr/>
                </a:tc>
                <a:tc>
                  <a:txBody>
                    <a:bodyPr/>
                    <a:lstStyle/>
                    <a:p>
                      <a:r>
                        <a:rPr lang="en-US" dirty="0" smtClean="0"/>
                        <a:t>Element of</a:t>
                      </a:r>
                      <a:r>
                        <a:rPr lang="en-US" baseline="0" dirty="0" smtClean="0"/>
                        <a:t> QEP</a:t>
                      </a:r>
                      <a:endParaRPr lang="en-US" dirty="0"/>
                    </a:p>
                  </a:txBody>
                  <a:tcPr/>
                </a:tc>
              </a:tr>
              <a:tr h="370840">
                <a:tc>
                  <a:txBody>
                    <a:bodyPr/>
                    <a:lstStyle/>
                    <a:p>
                      <a:r>
                        <a:rPr lang="en-US" dirty="0" smtClean="0"/>
                        <a:t>1. Campus</a:t>
                      </a:r>
                      <a:r>
                        <a:rPr lang="en-US" baseline="0" dirty="0" smtClean="0"/>
                        <a:t> Mission and Culture</a:t>
                      </a:r>
                      <a:endParaRPr lang="en-US" dirty="0"/>
                    </a:p>
                  </a:txBody>
                  <a:tcPr/>
                </a:tc>
                <a:tc>
                  <a:txBody>
                    <a:bodyPr/>
                    <a:lstStyle/>
                    <a:p>
                      <a:r>
                        <a:rPr lang="en-US" dirty="0" smtClean="0"/>
                        <a:t>QEP</a:t>
                      </a:r>
                      <a:endParaRPr lang="en-US" dirty="0"/>
                    </a:p>
                  </a:txBody>
                  <a:tcPr/>
                </a:tc>
              </a:tr>
              <a:tr h="370840">
                <a:tc>
                  <a:txBody>
                    <a:bodyPr/>
                    <a:lstStyle/>
                    <a:p>
                      <a:r>
                        <a:rPr lang="en-US" dirty="0" smtClean="0"/>
                        <a:t>2. Administrative</a:t>
                      </a:r>
                      <a:r>
                        <a:rPr lang="en-US" baseline="0" dirty="0" smtClean="0"/>
                        <a:t> Support</a:t>
                      </a:r>
                      <a:endParaRPr lang="en-US" dirty="0"/>
                    </a:p>
                  </a:txBody>
                  <a:tcPr/>
                </a:tc>
                <a:tc>
                  <a:txBody>
                    <a:bodyPr/>
                    <a:lstStyle/>
                    <a:p>
                      <a:r>
                        <a:rPr lang="en-US" dirty="0" smtClean="0"/>
                        <a:t>Office of Student Research</a:t>
                      </a:r>
                    </a:p>
                    <a:p>
                      <a:r>
                        <a:rPr lang="en-US" dirty="0" smtClean="0"/>
                        <a:t>Faculty Reassigned Time</a:t>
                      </a:r>
                    </a:p>
                    <a:p>
                      <a:r>
                        <a:rPr lang="en-US" dirty="0" smtClean="0"/>
                        <a:t>Student</a:t>
                      </a:r>
                      <a:r>
                        <a:rPr lang="en-US" baseline="0" dirty="0" smtClean="0"/>
                        <a:t> travel grants</a:t>
                      </a:r>
                      <a:endParaRPr lang="en-US" dirty="0"/>
                    </a:p>
                  </a:txBody>
                  <a:tcPr/>
                </a:tc>
              </a:tr>
              <a:tr h="370840">
                <a:tc>
                  <a:txBody>
                    <a:bodyPr/>
                    <a:lstStyle/>
                    <a:p>
                      <a:r>
                        <a:rPr lang="en-US" dirty="0" smtClean="0"/>
                        <a:t>3. Research Infrastructure</a:t>
                      </a:r>
                      <a:endParaRPr lang="en-US" dirty="0"/>
                    </a:p>
                  </a:txBody>
                  <a:tcPr/>
                </a:tc>
                <a:tc>
                  <a:txBody>
                    <a:bodyPr/>
                    <a:lstStyle/>
                    <a:p>
                      <a:r>
                        <a:rPr lang="en-US" dirty="0" smtClean="0"/>
                        <a:t>Resources</a:t>
                      </a:r>
                    </a:p>
                  </a:txBody>
                  <a:tcPr/>
                </a:tc>
              </a:tr>
              <a:tr h="370840">
                <a:tc>
                  <a:txBody>
                    <a:bodyPr/>
                    <a:lstStyle/>
                    <a:p>
                      <a:r>
                        <a:rPr lang="en-US" dirty="0" smtClean="0"/>
                        <a:t>4. Faculty</a:t>
                      </a:r>
                      <a:r>
                        <a:rPr lang="en-US" baseline="0" dirty="0" smtClean="0"/>
                        <a:t> Professional Development opportunities</a:t>
                      </a:r>
                      <a:endParaRPr lang="en-US" dirty="0"/>
                    </a:p>
                  </a:txBody>
                  <a:tcPr/>
                </a:tc>
                <a:tc>
                  <a:txBody>
                    <a:bodyPr/>
                    <a:lstStyle/>
                    <a:p>
                      <a:r>
                        <a:rPr lang="en-US" dirty="0" smtClean="0"/>
                        <a:t>Faculty</a:t>
                      </a:r>
                      <a:r>
                        <a:rPr lang="en-US" baseline="0" dirty="0" smtClean="0"/>
                        <a:t> development workshops</a:t>
                      </a:r>
                    </a:p>
                    <a:p>
                      <a:r>
                        <a:rPr lang="en-US" baseline="0" dirty="0" smtClean="0"/>
                        <a:t>Graduate student assistants</a:t>
                      </a:r>
                      <a:endParaRPr lang="en-US" dirty="0"/>
                    </a:p>
                  </a:txBody>
                  <a:tcPr/>
                </a:tc>
              </a:tr>
              <a:tr h="370840">
                <a:tc>
                  <a:txBody>
                    <a:bodyPr/>
                    <a:lstStyle/>
                    <a:p>
                      <a:r>
                        <a:rPr lang="en-US" dirty="0" smtClean="0"/>
                        <a:t>5. Recognition</a:t>
                      </a:r>
                      <a:endParaRPr lang="en-US" dirty="0"/>
                    </a:p>
                  </a:txBody>
                  <a:tcPr/>
                </a:tc>
                <a:tc>
                  <a:txBody>
                    <a:bodyPr/>
                    <a:lstStyle/>
                    <a:p>
                      <a:r>
                        <a:rPr lang="en-US" dirty="0" smtClean="0"/>
                        <a:t>Awards for Excellence in Mentoring</a:t>
                      </a:r>
                      <a:endParaRPr lang="en-US" dirty="0"/>
                    </a:p>
                  </a:txBody>
                  <a:tcPr/>
                </a:tc>
              </a:tr>
              <a:tr h="370840">
                <a:tc>
                  <a:txBody>
                    <a:bodyPr/>
                    <a:lstStyle/>
                    <a:p>
                      <a:r>
                        <a:rPr lang="en-US" dirty="0" smtClean="0"/>
                        <a:t>6. External Funding</a:t>
                      </a:r>
                      <a:endParaRPr lang="en-US" dirty="0"/>
                    </a:p>
                  </a:txBody>
                  <a:tcPr/>
                </a:tc>
                <a:tc>
                  <a:txBody>
                    <a:bodyPr/>
                    <a:lstStyle/>
                    <a:p>
                      <a:r>
                        <a:rPr lang="en-US" dirty="0" smtClean="0"/>
                        <a:t>Resources</a:t>
                      </a:r>
                      <a:endParaRPr lang="en-US" dirty="0"/>
                    </a:p>
                  </a:txBody>
                  <a:tcPr/>
                </a:tc>
              </a:tr>
              <a:tr h="370840">
                <a:tc>
                  <a:txBody>
                    <a:bodyPr/>
                    <a:lstStyle/>
                    <a:p>
                      <a:r>
                        <a:rPr lang="en-US" dirty="0" smtClean="0"/>
                        <a:t>7. Dissemination</a:t>
                      </a:r>
                      <a:endParaRPr lang="en-US" dirty="0"/>
                    </a:p>
                  </a:txBody>
                  <a:tcPr/>
                </a:tc>
                <a:tc>
                  <a:txBody>
                    <a:bodyPr/>
                    <a:lstStyle/>
                    <a:p>
                      <a:r>
                        <a:rPr lang="en-US" dirty="0" smtClean="0"/>
                        <a:t>Student Travel Grants</a:t>
                      </a:r>
                    </a:p>
                    <a:p>
                      <a:r>
                        <a:rPr lang="en-US" dirty="0" smtClean="0"/>
                        <a:t>Annual Student Research</a:t>
                      </a:r>
                      <a:r>
                        <a:rPr lang="en-US" baseline="0" dirty="0" smtClean="0"/>
                        <a:t> Showcase Day</a:t>
                      </a:r>
                    </a:p>
                    <a:p>
                      <a:r>
                        <a:rPr lang="en-US" baseline="0" dirty="0" smtClean="0"/>
                        <a:t>Online student research portal</a:t>
                      </a:r>
                      <a:endParaRPr lang="en-US" dirty="0"/>
                    </a:p>
                  </a:txBody>
                  <a:tcPr/>
                </a:tc>
              </a:tr>
              <a:tr h="370840">
                <a:tc>
                  <a:txBody>
                    <a:bodyPr/>
                    <a:lstStyle/>
                    <a:p>
                      <a:r>
                        <a:rPr lang="en-US" dirty="0" smtClean="0"/>
                        <a:t>8. Student-centered</a:t>
                      </a:r>
                      <a:r>
                        <a:rPr lang="en-US" baseline="0" dirty="0" smtClean="0"/>
                        <a:t> issues</a:t>
                      </a:r>
                      <a:endParaRPr lang="en-US" dirty="0"/>
                    </a:p>
                  </a:txBody>
                  <a:tcPr/>
                </a:tc>
                <a:tc>
                  <a:txBody>
                    <a:bodyPr/>
                    <a:lstStyle/>
                    <a:p>
                      <a:r>
                        <a:rPr lang="en-US" dirty="0" err="1" smtClean="0"/>
                        <a:t>Scaffolded</a:t>
                      </a:r>
                      <a:r>
                        <a:rPr lang="en-US" baseline="0" dirty="0" smtClean="0"/>
                        <a:t> curriculum</a:t>
                      </a:r>
                      <a:endParaRPr lang="en-US" dirty="0"/>
                    </a:p>
                  </a:txBody>
                  <a:tcPr/>
                </a:tc>
              </a:tr>
              <a:tr h="370840">
                <a:tc>
                  <a:txBody>
                    <a:bodyPr/>
                    <a:lstStyle/>
                    <a:p>
                      <a:r>
                        <a:rPr lang="en-US" dirty="0" smtClean="0"/>
                        <a:t>9. Curriculum</a:t>
                      </a:r>
                      <a:endParaRPr lang="en-US" dirty="0"/>
                    </a:p>
                  </a:txBody>
                  <a:tcPr/>
                </a:tc>
                <a:tc>
                  <a:txBody>
                    <a:bodyPr/>
                    <a:lstStyle/>
                    <a:p>
                      <a:r>
                        <a:rPr lang="en-US" dirty="0" err="1" smtClean="0"/>
                        <a:t>Scaffolded</a:t>
                      </a:r>
                      <a:r>
                        <a:rPr lang="en-US" baseline="0" dirty="0" smtClean="0"/>
                        <a:t> curriculum</a:t>
                      </a:r>
                      <a:endParaRPr lang="en-US" dirty="0"/>
                    </a:p>
                  </a:txBody>
                  <a:tcPr/>
                </a:tc>
              </a:tr>
              <a:tr h="370840">
                <a:tc>
                  <a:txBody>
                    <a:bodyPr/>
                    <a:lstStyle/>
                    <a:p>
                      <a:r>
                        <a:rPr lang="en-US" dirty="0" smtClean="0"/>
                        <a:t>10. Summer Research</a:t>
                      </a:r>
                      <a:r>
                        <a:rPr lang="en-US" baseline="0" dirty="0" smtClean="0"/>
                        <a:t> Program</a:t>
                      </a:r>
                      <a:endParaRPr lang="en-US" dirty="0"/>
                    </a:p>
                  </a:txBody>
                  <a:tcPr/>
                </a:tc>
                <a:tc>
                  <a:txBody>
                    <a:bodyPr/>
                    <a:lstStyle/>
                    <a:p>
                      <a:r>
                        <a:rPr lang="en-US" dirty="0" smtClean="0"/>
                        <a:t>Summer research program</a:t>
                      </a:r>
                      <a:endParaRPr lang="en-US" dirty="0"/>
                    </a:p>
                  </a:txBody>
                  <a:tcPr/>
                </a:tc>
              </a:tr>
              <a:tr h="370840">
                <a:tc>
                  <a:txBody>
                    <a:bodyPr/>
                    <a:lstStyle/>
                    <a:p>
                      <a:r>
                        <a:rPr lang="en-US" dirty="0" smtClean="0"/>
                        <a:t>11. Assessment activities</a:t>
                      </a:r>
                      <a:endParaRPr lang="en-US" dirty="0"/>
                    </a:p>
                  </a:txBody>
                  <a:tcPr/>
                </a:tc>
                <a:tc>
                  <a:txBody>
                    <a:bodyPr/>
                    <a:lstStyle/>
                    <a:p>
                      <a:r>
                        <a:rPr lang="en-US" dirty="0" smtClean="0"/>
                        <a:t>Assessment</a:t>
                      </a:r>
                      <a:endParaRPr lang="en-US" dirty="0"/>
                    </a:p>
                  </a:txBody>
                  <a:tcPr/>
                </a:tc>
              </a:tr>
              <a:tr h="370840">
                <a:tc>
                  <a:txBody>
                    <a:bodyPr/>
                    <a:lstStyle/>
                    <a:p>
                      <a:r>
                        <a:rPr lang="en-US" dirty="0" smtClean="0"/>
                        <a:t>12. Strategic Planning</a:t>
                      </a:r>
                      <a:endParaRPr lang="en-US" dirty="0"/>
                    </a:p>
                  </a:txBody>
                  <a:tcPr/>
                </a:tc>
                <a:tc>
                  <a:txBody>
                    <a:bodyPr/>
                    <a:lstStyle/>
                    <a:p>
                      <a:r>
                        <a:rPr lang="en-US" dirty="0" smtClean="0"/>
                        <a:t>Organizational Structure</a:t>
                      </a:r>
                      <a:endParaRPr lang="en-US" dirty="0"/>
                    </a:p>
                  </a:txBody>
                  <a:tcPr/>
                </a:tc>
              </a:tr>
            </a:tbl>
          </a:graphicData>
        </a:graphic>
      </p:graphicFrame>
    </p:spTree>
    <p:extLst>
      <p:ext uri="{BB962C8B-B14F-4D97-AF65-F5344CB8AC3E}">
        <p14:creationId xmlns:p14="http://schemas.microsoft.com/office/powerpoint/2010/main" val="4273850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488196"/>
            <a:ext cx="10018713" cy="1752599"/>
          </a:xfrm>
        </p:spPr>
        <p:txBody>
          <a:bodyPr/>
          <a:lstStyle/>
          <a:p>
            <a:r>
              <a:rPr lang="en-US" dirty="0" smtClean="0"/>
              <a:t>Process used to develop R.E.A.L. Inquiry</a:t>
            </a:r>
            <a:endParaRPr lang="en-US" dirty="0"/>
          </a:p>
        </p:txBody>
      </p:sp>
      <p:sp>
        <p:nvSpPr>
          <p:cNvPr id="3" name="Content Placeholder 2"/>
          <p:cNvSpPr>
            <a:spLocks noGrp="1"/>
          </p:cNvSpPr>
          <p:nvPr>
            <p:ph idx="1"/>
          </p:nvPr>
        </p:nvSpPr>
        <p:spPr>
          <a:xfrm>
            <a:off x="1484308" y="2147806"/>
            <a:ext cx="10018713" cy="4055286"/>
          </a:xfrm>
        </p:spPr>
        <p:txBody>
          <a:bodyPr>
            <a:normAutofit/>
          </a:bodyPr>
          <a:lstStyle/>
          <a:p>
            <a:pPr>
              <a:buFont typeface="Arial" panose="020B0604020202020204" pitchFamily="34" charset="0"/>
              <a:buChar char="•"/>
            </a:pPr>
            <a:r>
              <a:rPr lang="en-US" sz="3600" dirty="0" smtClean="0"/>
              <a:t>2013-14: </a:t>
            </a:r>
          </a:p>
          <a:p>
            <a:pPr lvl="1">
              <a:buFont typeface="Arial" panose="020B0604020202020204" pitchFamily="34" charset="0"/>
              <a:buChar char="•"/>
            </a:pPr>
            <a:r>
              <a:rPr lang="en-US" sz="3200" dirty="0" smtClean="0"/>
              <a:t>writing of proposal</a:t>
            </a:r>
          </a:p>
          <a:p>
            <a:pPr lvl="1">
              <a:buFont typeface="Arial" panose="020B0604020202020204" pitchFamily="34" charset="0"/>
              <a:buChar char="•"/>
            </a:pPr>
            <a:r>
              <a:rPr lang="en-US" sz="3200" dirty="0" smtClean="0"/>
              <a:t>Naming contest / design element</a:t>
            </a:r>
          </a:p>
          <a:p>
            <a:pPr lvl="1">
              <a:buFont typeface="Arial" panose="020B0604020202020204" pitchFamily="34" charset="0"/>
              <a:buChar char="•"/>
            </a:pPr>
            <a:r>
              <a:rPr lang="en-US" sz="3200" u="sng" dirty="0" smtClean="0">
                <a:hlinkClick r:id="rId2"/>
              </a:rPr>
              <a:t>http</a:t>
            </a:r>
            <a:r>
              <a:rPr lang="en-US" sz="3200" u="sng" dirty="0">
                <a:hlinkClick r:id="rId2"/>
              </a:rPr>
              <a:t>://</a:t>
            </a:r>
            <a:r>
              <a:rPr lang="en-US" sz="3200" u="sng" dirty="0" smtClean="0">
                <a:hlinkClick r:id="rId2"/>
              </a:rPr>
              <a:t>www.longwood.edu/realinquiry</a:t>
            </a:r>
            <a:r>
              <a:rPr lang="en-US" sz="3200" dirty="0" smtClean="0"/>
              <a:t> </a:t>
            </a:r>
          </a:p>
          <a:p>
            <a:pPr lvl="1">
              <a:buFont typeface="Arial" panose="020B0604020202020204" pitchFamily="34" charset="0"/>
              <a:buChar char="•"/>
            </a:pPr>
            <a:r>
              <a:rPr lang="en-US" sz="3200" dirty="0" smtClean="0"/>
              <a:t>marketing efforts </a:t>
            </a:r>
          </a:p>
          <a:p>
            <a:pPr lvl="2">
              <a:buFont typeface="Arial" panose="020B0604020202020204" pitchFamily="34" charset="0"/>
              <a:buChar char="•"/>
            </a:pPr>
            <a:r>
              <a:rPr lang="en-US" sz="2600" dirty="0" smtClean="0"/>
              <a:t>social media, print, t-shirts, promotional products</a:t>
            </a:r>
          </a:p>
          <a:p>
            <a:pPr lvl="2">
              <a:buFont typeface="Arial" panose="020B0604020202020204" pitchFamily="34" charset="0"/>
              <a:buChar char="•"/>
            </a:pPr>
            <a:endParaRPr lang="en-US" sz="30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658" y="5272007"/>
            <a:ext cx="1936051" cy="1495586"/>
          </a:xfrm>
          <a:prstGeom prst="rect">
            <a:avLst/>
          </a:prstGeom>
        </p:spPr>
      </p:pic>
    </p:spTree>
    <p:extLst>
      <p:ext uri="{BB962C8B-B14F-4D97-AF65-F5344CB8AC3E}">
        <p14:creationId xmlns:p14="http://schemas.microsoft.com/office/powerpoint/2010/main" val="276718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Student Learning Outcomes</a:t>
            </a:r>
            <a:endParaRPr lang="en-US" dirty="0"/>
          </a:p>
        </p:txBody>
      </p:sp>
      <p:sp>
        <p:nvSpPr>
          <p:cNvPr id="3" name="Content Placeholder 2"/>
          <p:cNvSpPr>
            <a:spLocks noGrp="1"/>
          </p:cNvSpPr>
          <p:nvPr>
            <p:ph idx="1"/>
          </p:nvPr>
        </p:nvSpPr>
        <p:spPr>
          <a:xfrm>
            <a:off x="1458910" y="2260599"/>
            <a:ext cx="10018713" cy="3124201"/>
          </a:xfrm>
        </p:spPr>
        <p:txBody>
          <a:bodyPr>
            <a:normAutofit/>
          </a:bodyPr>
          <a:lstStyle/>
          <a:p>
            <a:r>
              <a:rPr lang="en-US" dirty="0" smtClean="0"/>
              <a:t>Students will exercise critical thinking in setting problems and conducting an inquiry</a:t>
            </a:r>
          </a:p>
          <a:p>
            <a:r>
              <a:rPr lang="en-US" dirty="0" smtClean="0"/>
              <a:t>Students will demonstrate information literacy in finding, evaluating, and using sources and considering evidence</a:t>
            </a:r>
          </a:p>
          <a:p>
            <a:r>
              <a:rPr lang="en-US" dirty="0" smtClean="0"/>
              <a:t>Students will communicate effectively                                                                                 in expressing results</a:t>
            </a:r>
          </a:p>
          <a:p>
            <a:endParaRPr lang="en-US" dirty="0"/>
          </a:p>
        </p:txBody>
      </p:sp>
      <p:pic>
        <p:nvPicPr>
          <p:cNvPr id="4" name="Picture 4" descr="Lots of questions what need to be answered Stock Photo - 23293877"/>
          <p:cNvPicPr>
            <a:picLocks noChangeAspect="1" noChangeArrowheads="1"/>
          </p:cNvPicPr>
          <p:nvPr/>
        </p:nvPicPr>
        <p:blipFill>
          <a:blip r:embed="rId3" cstate="print"/>
          <a:srcRect/>
          <a:stretch>
            <a:fillRect/>
          </a:stretch>
        </p:blipFill>
        <p:spPr bwMode="auto">
          <a:xfrm>
            <a:off x="7051675" y="4013200"/>
            <a:ext cx="5140325" cy="2844800"/>
          </a:xfrm>
          <a:prstGeom prst="rect">
            <a:avLst/>
          </a:prstGeom>
          <a:noFill/>
        </p:spPr>
      </p:pic>
    </p:spTree>
    <p:extLst>
      <p:ext uri="{BB962C8B-B14F-4D97-AF65-F5344CB8AC3E}">
        <p14:creationId xmlns:p14="http://schemas.microsoft.com/office/powerpoint/2010/main" val="435562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8467776"/>
              </p:ext>
            </p:extLst>
          </p:nvPr>
        </p:nvGraphicFramePr>
        <p:xfrm>
          <a:off x="-1" y="1"/>
          <a:ext cx="12192001" cy="6799944"/>
        </p:xfrm>
        <a:graphic>
          <a:graphicData uri="http://schemas.openxmlformats.org/drawingml/2006/table">
            <a:tbl>
              <a:tblPr firstRow="1" firstCol="1" bandRow="1">
                <a:tableStyleId>{5C22544A-7EE6-4342-B048-85BDC9FD1C3A}</a:tableStyleId>
              </a:tblPr>
              <a:tblGrid>
                <a:gridCol w="2606978"/>
                <a:gridCol w="2851384"/>
                <a:gridCol w="2915304"/>
                <a:gridCol w="1781630"/>
                <a:gridCol w="2036705"/>
              </a:tblGrid>
              <a:tr h="290142">
                <a:tc>
                  <a:txBody>
                    <a:bodyPr/>
                    <a:lstStyle/>
                    <a:p>
                      <a:pPr marL="0" marR="0" algn="ctr">
                        <a:lnSpc>
                          <a:spcPct val="115000"/>
                        </a:lnSpc>
                        <a:spcBef>
                          <a:spcPts val="0"/>
                        </a:spcBef>
                        <a:spcAft>
                          <a:spcPts val="0"/>
                        </a:spcAft>
                      </a:pPr>
                      <a:r>
                        <a:rPr lang="en-US" sz="1400" dirty="0">
                          <a:effectLst/>
                        </a:rPr>
                        <a:t>Student Outcome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gn="ctr">
                        <a:lnSpc>
                          <a:spcPct val="115000"/>
                        </a:lnSpc>
                        <a:spcBef>
                          <a:spcPts val="0"/>
                        </a:spcBef>
                        <a:spcAft>
                          <a:spcPts val="0"/>
                        </a:spcAft>
                      </a:pPr>
                      <a:r>
                        <a:rPr lang="en-US" sz="1400">
                          <a:effectLst/>
                        </a:rPr>
                        <a:t>Assessment Measures</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gn="ctr">
                        <a:lnSpc>
                          <a:spcPct val="115000"/>
                        </a:lnSpc>
                        <a:spcBef>
                          <a:spcPts val="0"/>
                        </a:spcBef>
                        <a:spcAft>
                          <a:spcPts val="0"/>
                        </a:spcAft>
                      </a:pPr>
                      <a:r>
                        <a:rPr lang="en-US" sz="1400">
                          <a:effectLst/>
                        </a:rPr>
                        <a:t>Implementation</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gn="ctr">
                        <a:lnSpc>
                          <a:spcPct val="115000"/>
                        </a:lnSpc>
                        <a:spcBef>
                          <a:spcPts val="0"/>
                        </a:spcBef>
                        <a:spcAft>
                          <a:spcPts val="0"/>
                        </a:spcAft>
                      </a:pPr>
                      <a:r>
                        <a:rPr lang="en-US" sz="1400">
                          <a:effectLst/>
                        </a:rPr>
                        <a:t>Target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gn="ctr">
                        <a:lnSpc>
                          <a:spcPct val="115000"/>
                        </a:lnSpc>
                        <a:spcBef>
                          <a:spcPts val="0"/>
                        </a:spcBef>
                        <a:spcAft>
                          <a:spcPts val="0"/>
                        </a:spcAft>
                      </a:pPr>
                      <a:r>
                        <a:rPr lang="en-US" sz="1400" dirty="0">
                          <a:effectLst/>
                        </a:rPr>
                        <a:t>Reported to</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r>
              <a:tr h="2119471">
                <a:tc>
                  <a:txBody>
                    <a:bodyPr/>
                    <a:lstStyle/>
                    <a:p>
                      <a:pPr marL="0" marR="0">
                        <a:lnSpc>
                          <a:spcPct val="115000"/>
                        </a:lnSpc>
                        <a:spcBef>
                          <a:spcPts val="0"/>
                        </a:spcBef>
                        <a:spcAft>
                          <a:spcPts val="1000"/>
                        </a:spcAft>
                      </a:pPr>
                      <a:r>
                        <a:rPr lang="en-US" sz="1400">
                          <a:effectLst/>
                        </a:rPr>
                        <a:t>SLO-A: Students will exercise critical thinking in setting problems and conducting an inquiry.</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Direct: SCHEV Competency Assessment: Critical Thinking</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fr-FR" sz="1400" dirty="0">
                          <a:effectLst/>
                        </a:rPr>
                        <a:t>Indirect:</a:t>
                      </a:r>
                      <a:endParaRPr lang="en-US" sz="1400" dirty="0">
                        <a:effectLst/>
                      </a:endParaRPr>
                    </a:p>
                    <a:p>
                      <a:pPr marL="0" marR="0">
                        <a:lnSpc>
                          <a:spcPct val="115000"/>
                        </a:lnSpc>
                        <a:spcBef>
                          <a:spcPts val="0"/>
                        </a:spcBef>
                        <a:spcAft>
                          <a:spcPts val="0"/>
                        </a:spcAft>
                      </a:pPr>
                      <a:r>
                        <a:rPr lang="fr-FR" sz="1400" dirty="0">
                          <a:effectLst/>
                        </a:rPr>
                        <a:t>NSSE questions</a:t>
                      </a:r>
                      <a:endParaRPr lang="en-US" sz="1400" dirty="0">
                        <a:effectLst/>
                      </a:endParaRPr>
                    </a:p>
                    <a:p>
                      <a:pPr marL="0" marR="0">
                        <a:lnSpc>
                          <a:spcPct val="115000"/>
                        </a:lnSpc>
                        <a:spcBef>
                          <a:spcPts val="0"/>
                        </a:spcBef>
                        <a:spcAft>
                          <a:spcPts val="0"/>
                        </a:spcAft>
                      </a:pPr>
                      <a:r>
                        <a:rPr lang="fr-FR" sz="1400" dirty="0">
                          <a:effectLst/>
                        </a:rPr>
                        <a:t>  </a:t>
                      </a:r>
                      <a:endParaRPr lang="en-US" sz="1400" dirty="0">
                        <a:effectLst/>
                      </a:endParaRPr>
                    </a:p>
                    <a:p>
                      <a:pPr marL="0" marR="0">
                        <a:lnSpc>
                          <a:spcPct val="115000"/>
                        </a:lnSpc>
                        <a:spcBef>
                          <a:spcPts val="0"/>
                        </a:spcBef>
                        <a:spcAft>
                          <a:spcPts val="0"/>
                        </a:spcAft>
                      </a:pPr>
                      <a:r>
                        <a:rPr lang="fr-FR" sz="1400" dirty="0">
                          <a:effectLst/>
                        </a:rPr>
                        <a:t>OSR </a:t>
                      </a:r>
                      <a:r>
                        <a:rPr lang="fr-FR" sz="1400" dirty="0" err="1">
                          <a:effectLst/>
                        </a:rPr>
                        <a:t>Student</a:t>
                      </a:r>
                      <a:r>
                        <a:rPr lang="fr-FR" sz="1400" dirty="0">
                          <a:effectLst/>
                        </a:rPr>
                        <a:t> Survey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Testing each spring beginning in Year 3; results evaluated each fall</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r>
                        <a:rPr lang="en-US" sz="1400" dirty="0" smtClean="0">
                          <a:effectLst/>
                        </a:rPr>
                        <a:t>NSSE </a:t>
                      </a:r>
                      <a:r>
                        <a:rPr lang="en-US" sz="1400" dirty="0">
                          <a:effectLst/>
                        </a:rPr>
                        <a:t>administered in 2014, 2016, 2018</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Pre and post administered in QEP enhanced courses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 “QEP students” will have results higher than “All students”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a:effectLst/>
                        </a:rPr>
                        <a:t>OSR Director, Student Research Advisory Council and Provost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r>
              <a:tr h="2119471">
                <a:tc>
                  <a:txBody>
                    <a:bodyPr/>
                    <a:lstStyle/>
                    <a:p>
                      <a:pPr marL="0" marR="0">
                        <a:lnSpc>
                          <a:spcPct val="115000"/>
                        </a:lnSpc>
                        <a:spcBef>
                          <a:spcPts val="0"/>
                        </a:spcBef>
                        <a:spcAft>
                          <a:spcPts val="1000"/>
                        </a:spcAft>
                      </a:pPr>
                      <a:r>
                        <a:rPr lang="en-US" sz="1400">
                          <a:effectLst/>
                        </a:rPr>
                        <a:t>SLO-B: Students will demonstrate information literacy in finding, evaluating, and using sources and considering evidence.</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Direct: SCHEV Competency Assessment: Information Literacy</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fr-FR" sz="1400" dirty="0">
                          <a:effectLst/>
                        </a:rPr>
                        <a:t>Indirect:</a:t>
                      </a:r>
                      <a:endParaRPr lang="en-US" sz="1400" dirty="0">
                        <a:effectLst/>
                      </a:endParaRPr>
                    </a:p>
                    <a:p>
                      <a:pPr marL="0" marR="0">
                        <a:lnSpc>
                          <a:spcPct val="115000"/>
                        </a:lnSpc>
                        <a:spcBef>
                          <a:spcPts val="0"/>
                        </a:spcBef>
                        <a:spcAft>
                          <a:spcPts val="0"/>
                        </a:spcAft>
                      </a:pPr>
                      <a:r>
                        <a:rPr lang="fr-FR" sz="1400" dirty="0">
                          <a:effectLst/>
                        </a:rPr>
                        <a:t>NSSE questions</a:t>
                      </a:r>
                      <a:endParaRPr lang="en-US" sz="1400" dirty="0">
                        <a:effectLst/>
                      </a:endParaRPr>
                    </a:p>
                    <a:p>
                      <a:pPr marL="0" marR="0">
                        <a:lnSpc>
                          <a:spcPct val="115000"/>
                        </a:lnSpc>
                        <a:spcBef>
                          <a:spcPts val="0"/>
                        </a:spcBef>
                        <a:spcAft>
                          <a:spcPts val="0"/>
                        </a:spcAft>
                      </a:pPr>
                      <a:r>
                        <a:rPr lang="fr-FR" sz="1400" dirty="0">
                          <a:effectLst/>
                        </a:rPr>
                        <a:t> </a:t>
                      </a:r>
                      <a:endParaRPr lang="en-US" sz="1400" dirty="0">
                        <a:effectLst/>
                      </a:endParaRPr>
                    </a:p>
                    <a:p>
                      <a:pPr marL="0" marR="0">
                        <a:lnSpc>
                          <a:spcPct val="115000"/>
                        </a:lnSpc>
                        <a:spcBef>
                          <a:spcPts val="0"/>
                        </a:spcBef>
                        <a:spcAft>
                          <a:spcPts val="0"/>
                        </a:spcAft>
                      </a:pPr>
                      <a:r>
                        <a:rPr lang="fr-FR" sz="1400" dirty="0">
                          <a:effectLst/>
                        </a:rPr>
                        <a:t> </a:t>
                      </a:r>
                      <a:r>
                        <a:rPr lang="fr-FR" sz="1400" dirty="0" smtClean="0">
                          <a:effectLst/>
                        </a:rPr>
                        <a:t>OSR </a:t>
                      </a:r>
                      <a:r>
                        <a:rPr lang="fr-FR" sz="1400" dirty="0" err="1">
                          <a:effectLst/>
                        </a:rPr>
                        <a:t>Student</a:t>
                      </a:r>
                      <a:r>
                        <a:rPr lang="fr-FR" sz="1400" dirty="0">
                          <a:effectLst/>
                        </a:rPr>
                        <a:t> Survey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Testing each spring beginning in Year 3; results evaluated each fall</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r>
                        <a:rPr lang="en-US" sz="1400" dirty="0" smtClean="0">
                          <a:effectLst/>
                        </a:rPr>
                        <a:t>NSSE </a:t>
                      </a:r>
                      <a:r>
                        <a:rPr lang="en-US" sz="1400" dirty="0">
                          <a:effectLst/>
                        </a:rPr>
                        <a:t>administered in 2014, 2016, 2018</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Pre and post administered in QEP enhanced courses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“QEP students” will have results higher than “All students”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OSR Director, Student Research Advisory Council and Provost</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r>
              <a:tr h="2270860">
                <a:tc>
                  <a:txBody>
                    <a:bodyPr/>
                    <a:lstStyle/>
                    <a:p>
                      <a:pPr marL="0" marR="0">
                        <a:lnSpc>
                          <a:spcPct val="115000"/>
                        </a:lnSpc>
                        <a:spcBef>
                          <a:spcPts val="0"/>
                        </a:spcBef>
                        <a:spcAft>
                          <a:spcPts val="1000"/>
                        </a:spcAft>
                      </a:pPr>
                      <a:r>
                        <a:rPr lang="en-US" sz="1400">
                          <a:effectLst/>
                        </a:rPr>
                        <a:t>SLO-C: Students will communicate effectively in expressing results.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Direct: SCHEV Competency Testing: Written Communication; Oral Communication</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fr-FR" sz="1400" dirty="0">
                          <a:effectLst/>
                        </a:rPr>
                        <a:t>Indirect:</a:t>
                      </a:r>
                      <a:endParaRPr lang="en-US" sz="1400" dirty="0">
                        <a:effectLst/>
                      </a:endParaRPr>
                    </a:p>
                    <a:p>
                      <a:pPr marL="0" marR="0">
                        <a:lnSpc>
                          <a:spcPct val="115000"/>
                        </a:lnSpc>
                        <a:spcBef>
                          <a:spcPts val="0"/>
                        </a:spcBef>
                        <a:spcAft>
                          <a:spcPts val="0"/>
                        </a:spcAft>
                      </a:pPr>
                      <a:r>
                        <a:rPr lang="fr-FR" sz="1400" dirty="0">
                          <a:effectLst/>
                        </a:rPr>
                        <a:t>NSSE questions</a:t>
                      </a:r>
                      <a:endParaRPr lang="en-US" sz="1400" dirty="0">
                        <a:effectLst/>
                      </a:endParaRPr>
                    </a:p>
                    <a:p>
                      <a:pPr marL="0" marR="0">
                        <a:lnSpc>
                          <a:spcPct val="115000"/>
                        </a:lnSpc>
                        <a:spcBef>
                          <a:spcPts val="0"/>
                        </a:spcBef>
                        <a:spcAft>
                          <a:spcPts val="0"/>
                        </a:spcAft>
                      </a:pPr>
                      <a:r>
                        <a:rPr lang="fr-FR" sz="1400" dirty="0">
                          <a:effectLst/>
                        </a:rPr>
                        <a:t> </a:t>
                      </a:r>
                      <a:endParaRPr lang="en-US" sz="1400" dirty="0">
                        <a:effectLst/>
                      </a:endParaRPr>
                    </a:p>
                    <a:p>
                      <a:pPr marL="0" marR="0">
                        <a:lnSpc>
                          <a:spcPct val="115000"/>
                        </a:lnSpc>
                        <a:spcBef>
                          <a:spcPts val="0"/>
                        </a:spcBef>
                        <a:spcAft>
                          <a:spcPts val="0"/>
                        </a:spcAft>
                      </a:pPr>
                      <a:r>
                        <a:rPr lang="fr-FR" sz="1400" dirty="0">
                          <a:effectLst/>
                        </a:rPr>
                        <a:t> </a:t>
                      </a:r>
                      <a:r>
                        <a:rPr lang="fr-FR" sz="1400" dirty="0" smtClean="0">
                          <a:effectLst/>
                        </a:rPr>
                        <a:t>OSR </a:t>
                      </a:r>
                      <a:r>
                        <a:rPr lang="fr-FR" sz="1400" dirty="0" err="1">
                          <a:effectLst/>
                        </a:rPr>
                        <a:t>Student</a:t>
                      </a:r>
                      <a:r>
                        <a:rPr lang="fr-FR" sz="1400" dirty="0">
                          <a:effectLst/>
                        </a:rPr>
                        <a:t> Survey</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Testing each spring beginning in Year 3; results evaluated each fall</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r>
                        <a:rPr lang="en-US" sz="1400" dirty="0" smtClean="0">
                          <a:effectLst/>
                        </a:rPr>
                        <a:t>NSSE </a:t>
                      </a:r>
                      <a:r>
                        <a:rPr lang="en-US" sz="1400" dirty="0">
                          <a:effectLst/>
                        </a:rPr>
                        <a:t>administered in 2014, 2016, 2018</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Pre and post administered in QEP enhanced courses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a:effectLst/>
                        </a:rPr>
                        <a:t> “QEP students” will have results higher than “All students”</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c>
                  <a:txBody>
                    <a:bodyPr/>
                    <a:lstStyle/>
                    <a:p>
                      <a:pPr marL="0" marR="0">
                        <a:lnSpc>
                          <a:spcPct val="115000"/>
                        </a:lnSpc>
                        <a:spcBef>
                          <a:spcPts val="0"/>
                        </a:spcBef>
                        <a:spcAft>
                          <a:spcPts val="0"/>
                        </a:spcAft>
                      </a:pPr>
                      <a:r>
                        <a:rPr lang="en-US" sz="1400" dirty="0">
                          <a:effectLst/>
                        </a:rPr>
                        <a:t>OSR Director, Student Research Advisory Council and Provost</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72" marR="30872" marT="0" marB="0"/>
                </a:tc>
              </a:tr>
            </a:tbl>
          </a:graphicData>
        </a:graphic>
      </p:graphicFrame>
    </p:spTree>
    <p:extLst>
      <p:ext uri="{BB962C8B-B14F-4D97-AF65-F5344CB8AC3E}">
        <p14:creationId xmlns:p14="http://schemas.microsoft.com/office/powerpoint/2010/main" val="713950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927210"/>
              </p:ext>
            </p:extLst>
          </p:nvPr>
        </p:nvGraphicFramePr>
        <p:xfrm>
          <a:off x="0" y="0"/>
          <a:ext cx="12192000" cy="6929628"/>
        </p:xfrm>
        <a:graphic>
          <a:graphicData uri="http://schemas.openxmlformats.org/drawingml/2006/table">
            <a:tbl>
              <a:tblPr firstRow="1" firstCol="1" bandRow="1">
                <a:tableStyleId>{5C22544A-7EE6-4342-B048-85BDC9FD1C3A}</a:tableStyleId>
              </a:tblPr>
              <a:tblGrid>
                <a:gridCol w="2583543"/>
                <a:gridCol w="2641600"/>
                <a:gridCol w="1897419"/>
                <a:gridCol w="2108524"/>
                <a:gridCol w="1436914"/>
                <a:gridCol w="1524000"/>
              </a:tblGrid>
              <a:tr h="304800">
                <a:tc>
                  <a:txBody>
                    <a:bodyPr/>
                    <a:lstStyle/>
                    <a:p>
                      <a:pPr marL="0" marR="0" algn="ctr">
                        <a:lnSpc>
                          <a:spcPct val="115000"/>
                        </a:lnSpc>
                        <a:spcBef>
                          <a:spcPts val="0"/>
                        </a:spcBef>
                        <a:spcAft>
                          <a:spcPts val="0"/>
                        </a:spcAft>
                      </a:pPr>
                      <a:r>
                        <a:rPr lang="en-US" sz="1600" dirty="0">
                          <a:effectLst/>
                        </a:rPr>
                        <a:t>Environmental Outcome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600" dirty="0">
                          <a:effectLst/>
                        </a:rPr>
                        <a:t>Assessment Measures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600" dirty="0">
                          <a:effectLst/>
                        </a:rPr>
                        <a:t>Implementation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600" dirty="0">
                          <a:effectLst/>
                        </a:rPr>
                        <a:t>Target</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600" dirty="0">
                          <a:effectLst/>
                        </a:rPr>
                        <a:t>Responsible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600" dirty="0">
                          <a:effectLst/>
                        </a:rPr>
                        <a:t>Reported to</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r>
              <a:tr h="720717">
                <a:tc>
                  <a:txBody>
                    <a:bodyPr/>
                    <a:lstStyle/>
                    <a:p>
                      <a:pPr marL="0" marR="0">
                        <a:lnSpc>
                          <a:spcPct val="115000"/>
                        </a:lnSpc>
                        <a:spcBef>
                          <a:spcPts val="0"/>
                        </a:spcBef>
                        <a:spcAft>
                          <a:spcPts val="0"/>
                        </a:spcAft>
                      </a:pPr>
                      <a:r>
                        <a:rPr lang="en-US" sz="1400" dirty="0">
                          <a:effectLst/>
                        </a:rPr>
                        <a:t>EO-A: Number of students presenting undergraduate research to the academic and civic communities will increase.</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a:effectLst/>
                        </a:rPr>
                        <a:t>The OSR Director will create a database to track the number of students who receive funding for travel to present their research and to track the number of students who apply and who present on the student research day.</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dirty="0">
                          <a:effectLst/>
                        </a:rPr>
                        <a:t> </a:t>
                      </a:r>
                      <a:r>
                        <a:rPr lang="en-US" sz="1400" dirty="0" smtClean="0">
                          <a:effectLst/>
                        </a:rPr>
                        <a:t>OSR will create a database that will track this information</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a:effectLst/>
                        </a:rPr>
                        <a:t>To be determined following baseline data collection in 2014-15</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400">
                          <a:effectLst/>
                        </a:rPr>
                        <a:t>OSR Director</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a:effectLst/>
                        </a:rPr>
                        <a:t>Student Research Advisory Council and Provost</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r>
              <a:tr h="2041652">
                <a:tc>
                  <a:txBody>
                    <a:bodyPr/>
                    <a:lstStyle/>
                    <a:p>
                      <a:pPr marL="0" marR="0">
                        <a:lnSpc>
                          <a:spcPct val="115000"/>
                        </a:lnSpc>
                        <a:spcBef>
                          <a:spcPts val="0"/>
                        </a:spcBef>
                        <a:spcAft>
                          <a:spcPts val="0"/>
                        </a:spcAft>
                      </a:pPr>
                      <a:r>
                        <a:rPr lang="en-US" sz="1400" dirty="0">
                          <a:effectLst/>
                        </a:rPr>
                        <a:t>EO-B: Opportunities for </a:t>
                      </a:r>
                      <a:r>
                        <a:rPr lang="en-US" sz="1400" dirty="0" smtClean="0">
                          <a:effectLst/>
                        </a:rPr>
                        <a:t>    student </a:t>
                      </a:r>
                      <a:r>
                        <a:rPr lang="en-US" sz="1400" dirty="0">
                          <a:effectLst/>
                        </a:rPr>
                        <a:t>participation in research and creative activities on and </a:t>
                      </a:r>
                      <a:r>
                        <a:rPr lang="en-US" sz="1400" dirty="0" smtClean="0">
                          <a:effectLst/>
                        </a:rPr>
                        <a:t>   off </a:t>
                      </a:r>
                      <a:r>
                        <a:rPr lang="en-US" sz="1400" dirty="0">
                          <a:effectLst/>
                        </a:rPr>
                        <a:t>campus will expand.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dirty="0">
                          <a:effectLst/>
                        </a:rPr>
                        <a:t>The number of students who research a research grant or who participate in enhanced sections </a:t>
                      </a:r>
                      <a:r>
                        <a:rPr lang="en-US" sz="1400" dirty="0" smtClean="0">
                          <a:effectLst/>
                        </a:rPr>
                        <a:t>   of </a:t>
                      </a:r>
                      <a:r>
                        <a:rPr lang="en-US" sz="1400" dirty="0">
                          <a:effectLst/>
                        </a:rPr>
                        <a:t>ENGL 150, mid-tier disciplinary courses, in mentored research courses, and in the summer research program will be tracked</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dirty="0">
                          <a:effectLst/>
                        </a:rPr>
                        <a:t>OSR will create a database that will track yearly participation in faculty-supported research projects</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a:effectLst/>
                        </a:rPr>
                        <a:t>For the summer research program: 2013-2014: 14 students</a:t>
                      </a:r>
                    </a:p>
                    <a:p>
                      <a:pPr marL="0" marR="0">
                        <a:lnSpc>
                          <a:spcPct val="115000"/>
                        </a:lnSpc>
                        <a:spcBef>
                          <a:spcPts val="0"/>
                        </a:spcBef>
                        <a:spcAft>
                          <a:spcPts val="0"/>
                        </a:spcAft>
                      </a:pPr>
                      <a:r>
                        <a:rPr lang="en-US" sz="1400">
                          <a:effectLst/>
                        </a:rPr>
                        <a:t>2014-2015: 14 students</a:t>
                      </a:r>
                    </a:p>
                    <a:p>
                      <a:pPr marL="0" marR="0">
                        <a:lnSpc>
                          <a:spcPct val="115000"/>
                        </a:lnSpc>
                        <a:spcBef>
                          <a:spcPts val="0"/>
                        </a:spcBef>
                        <a:spcAft>
                          <a:spcPts val="0"/>
                        </a:spcAft>
                      </a:pPr>
                      <a:r>
                        <a:rPr lang="en-US" sz="1400">
                          <a:effectLst/>
                        </a:rPr>
                        <a:t>2015-2016: 28 students</a:t>
                      </a:r>
                    </a:p>
                    <a:p>
                      <a:pPr marL="0" marR="0">
                        <a:lnSpc>
                          <a:spcPct val="115000"/>
                        </a:lnSpc>
                        <a:spcBef>
                          <a:spcPts val="0"/>
                        </a:spcBef>
                        <a:spcAft>
                          <a:spcPts val="0"/>
                        </a:spcAft>
                      </a:pPr>
                      <a:r>
                        <a:rPr lang="en-US" sz="1400">
                          <a:effectLst/>
                        </a:rPr>
                        <a:t>2016-2017: 28 students</a:t>
                      </a:r>
                    </a:p>
                    <a:p>
                      <a:pPr marL="0" marR="0">
                        <a:lnSpc>
                          <a:spcPct val="115000"/>
                        </a:lnSpc>
                        <a:spcBef>
                          <a:spcPts val="0"/>
                        </a:spcBef>
                        <a:spcAft>
                          <a:spcPts val="0"/>
                        </a:spcAft>
                      </a:pPr>
                      <a:r>
                        <a:rPr lang="en-US" sz="1400">
                          <a:effectLst/>
                        </a:rPr>
                        <a:t>2017-2018: 28 students</a:t>
                      </a:r>
                    </a:p>
                    <a:p>
                      <a:pPr marL="0" marR="0">
                        <a:lnSpc>
                          <a:spcPct val="115000"/>
                        </a:lnSpc>
                        <a:spcBef>
                          <a:spcPts val="0"/>
                        </a:spcBef>
                        <a:spcAft>
                          <a:spcPts val="0"/>
                        </a:spcAft>
                      </a:pPr>
                      <a:r>
                        <a:rPr lang="en-US" sz="1400">
                          <a:effectLst/>
                        </a:rPr>
                        <a:t>2018-2019: 28 students</a:t>
                      </a:r>
                    </a:p>
                    <a:p>
                      <a:pPr marL="0" marR="0">
                        <a:lnSpc>
                          <a:spcPct val="115000"/>
                        </a:lnSpc>
                        <a:spcBef>
                          <a:spcPts val="0"/>
                        </a:spcBef>
                        <a:spcAft>
                          <a:spcPts val="0"/>
                        </a:spcAft>
                      </a:pPr>
                      <a:r>
                        <a:rPr lang="en-US" sz="1400">
                          <a:effectLst/>
                        </a:rPr>
                        <a:t> </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400">
                          <a:effectLst/>
                        </a:rPr>
                        <a:t>OSR Director</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dirty="0">
                          <a:effectLst/>
                        </a:rPr>
                        <a:t>Student Research Advisory Council and Provost</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r>
              <a:tr h="1244875">
                <a:tc>
                  <a:txBody>
                    <a:bodyPr/>
                    <a:lstStyle/>
                    <a:p>
                      <a:pPr marL="0" marR="0">
                        <a:lnSpc>
                          <a:spcPct val="115000"/>
                        </a:lnSpc>
                        <a:spcBef>
                          <a:spcPts val="0"/>
                        </a:spcBef>
                        <a:spcAft>
                          <a:spcPts val="0"/>
                        </a:spcAft>
                      </a:pPr>
                      <a:r>
                        <a:rPr lang="en-US" sz="1400" dirty="0">
                          <a:effectLst/>
                        </a:rPr>
                        <a:t>EO-C: Capacity of faculty members to mentor </a:t>
                      </a:r>
                      <a:r>
                        <a:rPr lang="en-US" sz="1400" dirty="0" smtClean="0">
                          <a:effectLst/>
                        </a:rPr>
                        <a:t>students   </a:t>
                      </a:r>
                      <a:r>
                        <a:rPr lang="en-US" sz="1400" dirty="0">
                          <a:effectLst/>
                        </a:rPr>
                        <a:t>and encourage their creativity will be enhanced.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dirty="0">
                          <a:effectLst/>
                        </a:rPr>
                        <a:t>The number of CAFÉ’ and OSR sponsored research workshops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The number of faculty members participating in CAFÉ’ and OSR sponsored research </a:t>
                      </a:r>
                      <a:r>
                        <a:rPr lang="en-US" sz="1400" dirty="0" smtClean="0">
                          <a:effectLst/>
                        </a:rPr>
                        <a:t>workshops   and </a:t>
                      </a:r>
                      <a:r>
                        <a:rPr lang="en-US" sz="1400" dirty="0">
                          <a:effectLst/>
                        </a:rPr>
                        <a:t>their responses to pre- and post-workshop surveys</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The amount of funding (stipends and reassigned time) </a:t>
                      </a:r>
                      <a:r>
                        <a:rPr lang="en-US" sz="1400" dirty="0" smtClean="0">
                          <a:effectLst/>
                        </a:rPr>
                        <a:t>attributed</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a:effectLst/>
                        </a:rPr>
                        <a:t>OSR will create a database to track the number of faculty who participate in CAFÉ’ and OSR sponsored research workshops  and will formulate post-workshop surveys</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a:effectLst/>
                        </a:rPr>
                        <a:t>To be determined following baseline data collection in 2014-15</a:t>
                      </a:r>
                      <a:endPar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gn="ctr">
                        <a:lnSpc>
                          <a:spcPct val="115000"/>
                        </a:lnSpc>
                        <a:spcBef>
                          <a:spcPts val="0"/>
                        </a:spcBef>
                        <a:spcAft>
                          <a:spcPts val="0"/>
                        </a:spcAft>
                      </a:pPr>
                      <a:r>
                        <a:rPr lang="en-US" sz="1400" dirty="0">
                          <a:effectLst/>
                        </a:rPr>
                        <a:t>OSR Director and CAFÉ Director</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c>
                  <a:txBody>
                    <a:bodyPr/>
                    <a:lstStyle/>
                    <a:p>
                      <a:pPr marL="0" marR="0">
                        <a:lnSpc>
                          <a:spcPct val="115000"/>
                        </a:lnSpc>
                        <a:spcBef>
                          <a:spcPts val="0"/>
                        </a:spcBef>
                        <a:spcAft>
                          <a:spcPts val="0"/>
                        </a:spcAft>
                      </a:pPr>
                      <a:r>
                        <a:rPr lang="en-US" sz="1400" dirty="0">
                          <a:effectLst/>
                        </a:rPr>
                        <a:t>Student Research Advisory Council and Provost</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933" marR="12933" marT="0" marB="0"/>
                </a:tc>
              </a:tr>
            </a:tbl>
          </a:graphicData>
        </a:graphic>
      </p:graphicFrame>
    </p:spTree>
    <p:extLst>
      <p:ext uri="{BB962C8B-B14F-4D97-AF65-F5344CB8AC3E}">
        <p14:creationId xmlns:p14="http://schemas.microsoft.com/office/powerpoint/2010/main" val="1722101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Template>
  <TotalTime>3276</TotalTime>
  <Words>2569</Words>
  <Application>Microsoft Office PowerPoint</Application>
  <PresentationFormat>Custom</PresentationFormat>
  <Paragraphs>617</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Parallax</vt:lpstr>
      <vt:lpstr>PowerPoint Presentation</vt:lpstr>
      <vt:lpstr>R.E.A.L. Inquiry</vt:lpstr>
      <vt:lpstr>R.E.A.L. Inquiry</vt:lpstr>
      <vt:lpstr>Process used to develop R.E.A.L. Inquiry</vt:lpstr>
      <vt:lpstr>PowerPoint Presentation</vt:lpstr>
      <vt:lpstr>Process used to develop R.E.A.L. Inquiry</vt:lpstr>
      <vt:lpstr>Desired Student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Collaboration with Existing Programs and Offices</vt:lpstr>
      <vt:lpstr>Continuing funding for QEP activities</vt:lpstr>
      <vt:lpstr>Distribution of New Funds</vt:lpstr>
      <vt:lpstr>PowerPoint Presentation</vt:lpstr>
      <vt:lpstr>Summary</vt:lpstr>
      <vt:lpstr>Social Media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I n q U i r y</dc:title>
  <dc:creator>Cathy Roy</dc:creator>
  <cp:lastModifiedBy>academiccomputing</cp:lastModifiedBy>
  <cp:revision>94</cp:revision>
  <dcterms:created xsi:type="dcterms:W3CDTF">2014-01-24T02:32:01Z</dcterms:created>
  <dcterms:modified xsi:type="dcterms:W3CDTF">2014-03-18T14:54:00Z</dcterms:modified>
</cp:coreProperties>
</file>