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0" r:id="rId7"/>
    <p:sldId id="262" r:id="rId8"/>
    <p:sldId id="263" r:id="rId9"/>
    <p:sldId id="264" r:id="rId10"/>
    <p:sldId id="265" r:id="rId11"/>
    <p:sldId id="266" r:id="rId12"/>
    <p:sldId id="267" r:id="rId13"/>
    <p:sldId id="268" r:id="rId14"/>
    <p:sldId id="269" r:id="rId15"/>
    <p:sldId id="272" r:id="rId16"/>
    <p:sldId id="281" r:id="rId17"/>
    <p:sldId id="273" r:id="rId18"/>
    <p:sldId id="274" r:id="rId19"/>
    <p:sldId id="275" r:id="rId20"/>
    <p:sldId id="282"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158574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49858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157583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14462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166858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428046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249212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377314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1708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79553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3E6584-9EDF-457A-AA78-D1DF98B32260}"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0544B-FFFF-4F36-9ADE-C729A5D62598}" type="slidenum">
              <a:rPr lang="en-US" smtClean="0"/>
              <a:t>‹#›</a:t>
            </a:fld>
            <a:endParaRPr lang="en-US" dirty="0"/>
          </a:p>
        </p:txBody>
      </p:sp>
    </p:spTree>
    <p:extLst>
      <p:ext uri="{BB962C8B-B14F-4D97-AF65-F5344CB8AC3E}">
        <p14:creationId xmlns:p14="http://schemas.microsoft.com/office/powerpoint/2010/main" val="400952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E6584-9EDF-457A-AA78-D1DF98B32260}" type="datetimeFigureOut">
              <a:rPr lang="en-US" smtClean="0"/>
              <a:t>10/21/2021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0544B-FFFF-4F36-9ADE-C729A5D62598}" type="slidenum">
              <a:rPr lang="en-US" smtClean="0"/>
              <a:t>‹#›</a:t>
            </a:fld>
            <a:endParaRPr lang="en-US" dirty="0"/>
          </a:p>
        </p:txBody>
      </p:sp>
    </p:spTree>
    <p:extLst>
      <p:ext uri="{BB962C8B-B14F-4D97-AF65-F5344CB8AC3E}">
        <p14:creationId xmlns:p14="http://schemas.microsoft.com/office/powerpoint/2010/main" val="2687885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Maiandra GD" panose="020E0502030308020204" pitchFamily="34" charset="0"/>
              </a:rPr>
              <a:t>Completing the Hiring Report</a:t>
            </a:r>
            <a:br>
              <a:rPr lang="en-US" sz="3600" dirty="0" smtClean="0">
                <a:latin typeface="Maiandra GD" panose="020E0502030308020204" pitchFamily="34" charset="0"/>
              </a:rPr>
            </a:br>
            <a:r>
              <a:rPr lang="en-US" sz="3600" dirty="0" smtClean="0">
                <a:latin typeface="Maiandra GD" panose="020E0502030308020204" pitchFamily="34" charset="0"/>
              </a:rPr>
              <a:t>Enter </a:t>
            </a:r>
            <a:r>
              <a:rPr lang="en-US" sz="3600" dirty="0">
                <a:latin typeface="Maiandra GD" panose="020E0502030308020204" pitchFamily="34" charset="0"/>
              </a:rPr>
              <a:t>your email and it will automatically redirect to a Longwood screen </a:t>
            </a:r>
          </a:p>
        </p:txBody>
      </p:sp>
      <p:pic>
        <p:nvPicPr>
          <p:cNvPr id="4" name="Content Placeholder 3"/>
          <p:cNvPicPr>
            <a:picLocks noGrp="1" noChangeAspect="1"/>
          </p:cNvPicPr>
          <p:nvPr>
            <p:ph idx="1"/>
          </p:nvPr>
        </p:nvPicPr>
        <p:blipFill>
          <a:blip r:embed="rId2"/>
          <a:stretch>
            <a:fillRect/>
          </a:stretch>
        </p:blipFill>
        <p:spPr>
          <a:xfrm>
            <a:off x="4519110" y="1825625"/>
            <a:ext cx="3153779" cy="4351338"/>
          </a:xfrm>
          <a:prstGeom prst="rect">
            <a:avLst/>
          </a:prstGeom>
        </p:spPr>
      </p:pic>
    </p:spTree>
    <p:extLst>
      <p:ext uri="{BB962C8B-B14F-4D97-AF65-F5344CB8AC3E}">
        <p14:creationId xmlns:p14="http://schemas.microsoft.com/office/powerpoint/2010/main" val="61612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Recommendation to Hire (Forms)</a:t>
            </a:r>
            <a:endParaRPr lang="en-US" dirty="0"/>
          </a:p>
        </p:txBody>
      </p:sp>
      <p:pic>
        <p:nvPicPr>
          <p:cNvPr id="4" name="Content Placeholder 3"/>
          <p:cNvPicPr>
            <a:picLocks noGrp="1" noChangeAspect="1"/>
          </p:cNvPicPr>
          <p:nvPr>
            <p:ph idx="1"/>
          </p:nvPr>
        </p:nvPicPr>
        <p:blipFill>
          <a:blip r:embed="rId2"/>
          <a:stretch>
            <a:fillRect/>
          </a:stretch>
        </p:blipFill>
        <p:spPr>
          <a:xfrm>
            <a:off x="876300" y="1960000"/>
            <a:ext cx="5219700" cy="2686050"/>
          </a:xfrm>
          <a:prstGeom prst="rect">
            <a:avLst/>
          </a:prstGeom>
        </p:spPr>
      </p:pic>
      <p:cxnSp>
        <p:nvCxnSpPr>
          <p:cNvPr id="6" name="Straight Arrow Connector 5"/>
          <p:cNvCxnSpPr/>
          <p:nvPr/>
        </p:nvCxnSpPr>
        <p:spPr>
          <a:xfrm flipH="1">
            <a:off x="4322618" y="3607723"/>
            <a:ext cx="1446415" cy="8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41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here to complete this form for candidate.</a:t>
            </a:r>
            <a:endParaRPr lang="en-US" dirty="0"/>
          </a:p>
        </p:txBody>
      </p:sp>
      <p:pic>
        <p:nvPicPr>
          <p:cNvPr id="4" name="Content Placeholder 3"/>
          <p:cNvPicPr>
            <a:picLocks noGrp="1" noChangeAspect="1"/>
          </p:cNvPicPr>
          <p:nvPr>
            <p:ph idx="1"/>
          </p:nvPr>
        </p:nvPicPr>
        <p:blipFill>
          <a:blip r:embed="rId2"/>
          <a:stretch>
            <a:fillRect/>
          </a:stretch>
        </p:blipFill>
        <p:spPr>
          <a:xfrm>
            <a:off x="994855" y="1825625"/>
            <a:ext cx="10202289" cy="4351338"/>
          </a:xfrm>
          <a:prstGeom prst="rect">
            <a:avLst/>
          </a:prstGeom>
        </p:spPr>
      </p:pic>
      <p:cxnSp>
        <p:nvCxnSpPr>
          <p:cNvPr id="6" name="Straight Arrow Connector 5"/>
          <p:cNvCxnSpPr/>
          <p:nvPr/>
        </p:nvCxnSpPr>
        <p:spPr>
          <a:xfrm flipV="1">
            <a:off x="4663440" y="5320145"/>
            <a:ext cx="781396" cy="7813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9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Information for the candidate is prepopulated. Click on </a:t>
            </a:r>
            <a:r>
              <a:rPr lang="en-US" dirty="0" smtClean="0"/>
              <a:t>Hiring </a:t>
            </a:r>
            <a:r>
              <a:rPr lang="en-US" dirty="0" smtClean="0"/>
              <a:t>Report</a:t>
            </a:r>
            <a:endParaRPr lang="en-US" dirty="0"/>
          </a:p>
        </p:txBody>
      </p:sp>
      <p:pic>
        <p:nvPicPr>
          <p:cNvPr id="5" name="Content Placeholder 4"/>
          <p:cNvPicPr>
            <a:picLocks noGrp="1" noChangeAspect="1"/>
          </p:cNvPicPr>
          <p:nvPr>
            <p:ph idx="1"/>
          </p:nvPr>
        </p:nvPicPr>
        <p:blipFill>
          <a:blip r:embed="rId2"/>
          <a:stretch>
            <a:fillRect/>
          </a:stretch>
        </p:blipFill>
        <p:spPr>
          <a:xfrm>
            <a:off x="1562793" y="1825625"/>
            <a:ext cx="9127374" cy="4351338"/>
          </a:xfrm>
          <a:prstGeom prst="rect">
            <a:avLst/>
          </a:prstGeom>
        </p:spPr>
      </p:pic>
      <p:cxnSp>
        <p:nvCxnSpPr>
          <p:cNvPr id="8" name="Straight Arrow Connector 7"/>
          <p:cNvCxnSpPr/>
          <p:nvPr/>
        </p:nvCxnSpPr>
        <p:spPr>
          <a:xfrm flipV="1">
            <a:off x="1180407" y="5095702"/>
            <a:ext cx="1404851" cy="14547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1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Completing </a:t>
            </a:r>
            <a:r>
              <a:rPr lang="en-US" dirty="0" smtClean="0"/>
              <a:t>the </a:t>
            </a:r>
            <a:r>
              <a:rPr lang="en-US" dirty="0" smtClean="0"/>
              <a:t>Hiring Report – All fields must be filled in.	</a:t>
            </a:r>
            <a:endParaRPr lang="en-US" dirty="0"/>
          </a:p>
        </p:txBody>
      </p:sp>
      <p:sp>
        <p:nvSpPr>
          <p:cNvPr id="3" name="Content Placeholder 2"/>
          <p:cNvSpPr>
            <a:spLocks noGrp="1"/>
          </p:cNvSpPr>
          <p:nvPr>
            <p:ph idx="1"/>
          </p:nvPr>
        </p:nvSpPr>
        <p:spPr/>
        <p:txBody>
          <a:bodyPr>
            <a:normAutofit fontScale="55000" lnSpcReduction="20000"/>
          </a:bodyPr>
          <a:lstStyle/>
          <a:p>
            <a:r>
              <a:rPr lang="en-US" dirty="0"/>
              <a:t>Recommended Candidate Name – will be populated from previous steps</a:t>
            </a:r>
          </a:p>
          <a:p>
            <a:r>
              <a:rPr lang="en-US" dirty="0" smtClean="0"/>
              <a:t>Position Number</a:t>
            </a:r>
          </a:p>
          <a:p>
            <a:r>
              <a:rPr lang="en-US" dirty="0" smtClean="0"/>
              <a:t>Salary</a:t>
            </a:r>
          </a:p>
          <a:p>
            <a:r>
              <a:rPr lang="en-US" dirty="0" smtClean="0"/>
              <a:t>Start Date</a:t>
            </a:r>
          </a:p>
          <a:p>
            <a:r>
              <a:rPr lang="en-US" dirty="0" smtClean="0"/>
              <a:t>End Date (if applicable)</a:t>
            </a:r>
          </a:p>
          <a:p>
            <a:r>
              <a:rPr lang="en-US" dirty="0" smtClean="0"/>
              <a:t>Full Job Title</a:t>
            </a:r>
          </a:p>
          <a:p>
            <a:r>
              <a:rPr lang="en-US" dirty="0" smtClean="0"/>
              <a:t>Department – will be populated from previous steps</a:t>
            </a:r>
          </a:p>
          <a:p>
            <a:r>
              <a:rPr lang="en-US" dirty="0" smtClean="0"/>
              <a:t>Office Building</a:t>
            </a:r>
            <a:endParaRPr lang="en-US" dirty="0" smtClean="0"/>
          </a:p>
          <a:p>
            <a:r>
              <a:rPr lang="en-US" dirty="0" smtClean="0"/>
              <a:t>Office Room Number</a:t>
            </a:r>
          </a:p>
          <a:p>
            <a:r>
              <a:rPr lang="en-US" dirty="0" smtClean="0"/>
              <a:t>Office Phone </a:t>
            </a:r>
            <a:r>
              <a:rPr lang="en-US" dirty="0" smtClean="0"/>
              <a:t>Number</a:t>
            </a:r>
          </a:p>
          <a:p>
            <a:r>
              <a:rPr lang="en-US" dirty="0" smtClean="0"/>
              <a:t>Budget Code</a:t>
            </a:r>
            <a:endParaRPr lang="en-US" dirty="0" smtClean="0"/>
          </a:p>
          <a:p>
            <a:r>
              <a:rPr lang="en-US" dirty="0" smtClean="0"/>
              <a:t>Name of person’s </a:t>
            </a:r>
            <a:r>
              <a:rPr lang="en-US" dirty="0" smtClean="0"/>
              <a:t>supervisor</a:t>
            </a:r>
          </a:p>
          <a:p>
            <a:r>
              <a:rPr lang="en-US" dirty="0" smtClean="0"/>
              <a:t>Will the candidate supervise others? Yes or No</a:t>
            </a:r>
          </a:p>
          <a:p>
            <a:r>
              <a:rPr lang="en-US" dirty="0" smtClean="0"/>
              <a:t>If yes, provide names</a:t>
            </a:r>
            <a:endParaRPr lang="en-US" dirty="0" smtClean="0"/>
          </a:p>
          <a:p>
            <a:endParaRPr lang="en-US" dirty="0"/>
          </a:p>
        </p:txBody>
      </p:sp>
    </p:spTree>
    <p:extLst>
      <p:ext uri="{BB962C8B-B14F-4D97-AF65-F5344CB8AC3E}">
        <p14:creationId xmlns:p14="http://schemas.microsoft.com/office/powerpoint/2010/main" val="66482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Completing the Hiring Report</a:t>
            </a:r>
            <a:r>
              <a:rPr lang="en-US" dirty="0" smtClean="0"/>
              <a:t>	</a:t>
            </a:r>
            <a:endParaRPr lang="en-US" dirty="0"/>
          </a:p>
        </p:txBody>
      </p:sp>
      <p:sp>
        <p:nvSpPr>
          <p:cNvPr id="3" name="Content Placeholder 2"/>
          <p:cNvSpPr>
            <a:spLocks noGrp="1"/>
          </p:cNvSpPr>
          <p:nvPr>
            <p:ph idx="1"/>
          </p:nvPr>
        </p:nvSpPr>
        <p:spPr/>
        <p:txBody>
          <a:bodyPr/>
          <a:lstStyle/>
          <a:p>
            <a:r>
              <a:rPr lang="en-US" dirty="0" smtClean="0"/>
              <a:t>Moving/Relocation</a:t>
            </a:r>
          </a:p>
          <a:p>
            <a:r>
              <a:rPr lang="en-US" dirty="0"/>
              <a:t>Tenure Status – select one (if applicable)</a:t>
            </a:r>
          </a:p>
          <a:p>
            <a:pPr lvl="1"/>
            <a:r>
              <a:rPr lang="en-US" dirty="0"/>
              <a:t>Tenured</a:t>
            </a:r>
          </a:p>
          <a:p>
            <a:pPr lvl="1"/>
            <a:r>
              <a:rPr lang="en-US" dirty="0"/>
              <a:t>Tenure Track</a:t>
            </a:r>
          </a:p>
          <a:p>
            <a:pPr lvl="1"/>
            <a:r>
              <a:rPr lang="en-US" dirty="0"/>
              <a:t>Non-Tenure Track</a:t>
            </a:r>
          </a:p>
          <a:p>
            <a:r>
              <a:rPr lang="en-US" dirty="0" smtClean="0"/>
              <a:t>If Tenure Track please specify year of review</a:t>
            </a:r>
          </a:p>
          <a:p>
            <a:r>
              <a:rPr lang="en-US" dirty="0" smtClean="0"/>
              <a:t>Length of Contract (if outside a normal one year contract)</a:t>
            </a:r>
          </a:p>
          <a:p>
            <a:r>
              <a:rPr lang="en-US" dirty="0" smtClean="0"/>
              <a:t>Additional Terms/Special Considerations</a:t>
            </a:r>
          </a:p>
          <a:p>
            <a:pPr marL="0" indent="0">
              <a:buNone/>
            </a:pPr>
            <a:endParaRPr lang="en-US" dirty="0"/>
          </a:p>
        </p:txBody>
      </p:sp>
    </p:spTree>
    <p:extLst>
      <p:ext uri="{BB962C8B-B14F-4D97-AF65-F5344CB8AC3E}">
        <p14:creationId xmlns:p14="http://schemas.microsoft.com/office/powerpoint/2010/main" val="150080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Hiring Report</a:t>
            </a:r>
            <a:endParaRPr lang="en-US" dirty="0"/>
          </a:p>
        </p:txBody>
      </p:sp>
      <p:pic>
        <p:nvPicPr>
          <p:cNvPr id="6" name="Picture 5"/>
          <p:cNvPicPr>
            <a:picLocks noChangeAspect="1"/>
          </p:cNvPicPr>
          <p:nvPr/>
        </p:nvPicPr>
        <p:blipFill>
          <a:blip r:embed="rId2"/>
          <a:stretch>
            <a:fillRect/>
          </a:stretch>
        </p:blipFill>
        <p:spPr>
          <a:xfrm>
            <a:off x="6020059" y="5734049"/>
            <a:ext cx="4524375" cy="838200"/>
          </a:xfrm>
          <a:prstGeom prst="rect">
            <a:avLst/>
          </a:prstGeom>
        </p:spPr>
      </p:pic>
      <p:pic>
        <p:nvPicPr>
          <p:cNvPr id="3" name="Picture 2"/>
          <p:cNvPicPr>
            <a:picLocks noChangeAspect="1"/>
          </p:cNvPicPr>
          <p:nvPr/>
        </p:nvPicPr>
        <p:blipFill>
          <a:blip r:embed="rId3"/>
          <a:stretch>
            <a:fillRect/>
          </a:stretch>
        </p:blipFill>
        <p:spPr>
          <a:xfrm>
            <a:off x="1337598" y="1275610"/>
            <a:ext cx="9516803" cy="5296639"/>
          </a:xfrm>
          <a:prstGeom prst="rect">
            <a:avLst/>
          </a:prstGeom>
        </p:spPr>
      </p:pic>
    </p:spTree>
    <p:extLst>
      <p:ext uri="{BB962C8B-B14F-4D97-AF65-F5344CB8AC3E}">
        <p14:creationId xmlns:p14="http://schemas.microsoft.com/office/powerpoint/2010/main" val="87011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Hiring Report</a:t>
            </a:r>
            <a:endParaRPr lang="en-US" dirty="0"/>
          </a:p>
        </p:txBody>
      </p:sp>
      <p:pic>
        <p:nvPicPr>
          <p:cNvPr id="6" name="Content Placeholder 5"/>
          <p:cNvPicPr>
            <a:picLocks noGrp="1" noChangeAspect="1"/>
          </p:cNvPicPr>
          <p:nvPr>
            <p:ph idx="1"/>
          </p:nvPr>
        </p:nvPicPr>
        <p:blipFill>
          <a:blip r:embed="rId2"/>
          <a:stretch>
            <a:fillRect/>
          </a:stretch>
        </p:blipFill>
        <p:spPr>
          <a:xfrm>
            <a:off x="1370557" y="1597811"/>
            <a:ext cx="9326277" cy="3946777"/>
          </a:xfrm>
          <a:prstGeom prst="rect">
            <a:avLst/>
          </a:prstGeom>
        </p:spPr>
      </p:pic>
    </p:spTree>
    <p:extLst>
      <p:ext uri="{BB962C8B-B14F-4D97-AF65-F5344CB8AC3E}">
        <p14:creationId xmlns:p14="http://schemas.microsoft.com/office/powerpoint/2010/main" val="398418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Save &amp; Submit</a:t>
            </a:r>
            <a:endParaRPr lang="en-US" dirty="0"/>
          </a:p>
        </p:txBody>
      </p:sp>
      <p:pic>
        <p:nvPicPr>
          <p:cNvPr id="5" name="Content Placeholder 4"/>
          <p:cNvPicPr>
            <a:picLocks noGrp="1" noChangeAspect="1"/>
          </p:cNvPicPr>
          <p:nvPr>
            <p:ph idx="1"/>
          </p:nvPr>
        </p:nvPicPr>
        <p:blipFill>
          <a:blip r:embed="rId2"/>
          <a:stretch>
            <a:fillRect/>
          </a:stretch>
        </p:blipFill>
        <p:spPr>
          <a:xfrm>
            <a:off x="2185990" y="1351799"/>
            <a:ext cx="7820020" cy="4351338"/>
          </a:xfrm>
          <a:prstGeom prst="rect">
            <a:avLst/>
          </a:prstGeom>
        </p:spPr>
      </p:pic>
      <p:sp>
        <p:nvSpPr>
          <p:cNvPr id="7" name="Up Arrow 6"/>
          <p:cNvSpPr/>
          <p:nvPr/>
        </p:nvSpPr>
        <p:spPr>
          <a:xfrm>
            <a:off x="5853684" y="5619404"/>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3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Edit (to make any changes) or Continue</a:t>
            </a:r>
            <a:endParaRPr lang="en-US" dirty="0"/>
          </a:p>
        </p:txBody>
      </p:sp>
      <p:pic>
        <p:nvPicPr>
          <p:cNvPr id="5" name="Content Placeholder 4"/>
          <p:cNvPicPr>
            <a:picLocks noGrp="1" noChangeAspect="1"/>
          </p:cNvPicPr>
          <p:nvPr>
            <p:ph idx="1"/>
          </p:nvPr>
        </p:nvPicPr>
        <p:blipFill>
          <a:blip r:embed="rId2"/>
          <a:stretch>
            <a:fillRect/>
          </a:stretch>
        </p:blipFill>
        <p:spPr>
          <a:xfrm>
            <a:off x="1417816" y="1413164"/>
            <a:ext cx="9530046" cy="4763799"/>
          </a:xfrm>
          <a:prstGeom prst="rect">
            <a:avLst/>
          </a:prstGeom>
        </p:spPr>
      </p:pic>
    </p:spTree>
    <p:extLst>
      <p:ext uri="{BB962C8B-B14F-4D97-AF65-F5344CB8AC3E}">
        <p14:creationId xmlns:p14="http://schemas.microsoft.com/office/powerpoint/2010/main" val="367684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Can add approvers for Task Routing if didn’t add all approvers during first steps for completing during the recruitment request. Click on pencil icon and add user. Click on save routing.</a:t>
            </a:r>
            <a:endParaRPr lang="en-US" sz="2800" dirty="0"/>
          </a:p>
        </p:txBody>
      </p:sp>
      <p:pic>
        <p:nvPicPr>
          <p:cNvPr id="4" name="Content Placeholder 3"/>
          <p:cNvPicPr>
            <a:picLocks noGrp="1" noChangeAspect="1"/>
          </p:cNvPicPr>
          <p:nvPr>
            <p:ph idx="1"/>
          </p:nvPr>
        </p:nvPicPr>
        <p:blipFill>
          <a:blip r:embed="rId2"/>
          <a:stretch>
            <a:fillRect/>
          </a:stretch>
        </p:blipFill>
        <p:spPr>
          <a:xfrm>
            <a:off x="2753608" y="1825625"/>
            <a:ext cx="6684783" cy="4351338"/>
          </a:xfrm>
          <a:prstGeom prst="rect">
            <a:avLst/>
          </a:prstGeom>
        </p:spPr>
      </p:pic>
    </p:spTree>
    <p:extLst>
      <p:ext uri="{BB962C8B-B14F-4D97-AF65-F5344CB8AC3E}">
        <p14:creationId xmlns:p14="http://schemas.microsoft.com/office/powerpoint/2010/main" val="380035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 your LancerNet ID and Password</a:t>
            </a:r>
          </a:p>
        </p:txBody>
      </p:sp>
      <p:pic>
        <p:nvPicPr>
          <p:cNvPr id="5" name="Content Placeholder 4"/>
          <p:cNvPicPr>
            <a:picLocks noGrp="1" noChangeAspect="1"/>
          </p:cNvPicPr>
          <p:nvPr>
            <p:ph idx="1"/>
          </p:nvPr>
        </p:nvPicPr>
        <p:blipFill>
          <a:blip r:embed="rId2"/>
          <a:stretch>
            <a:fillRect/>
          </a:stretch>
        </p:blipFill>
        <p:spPr>
          <a:xfrm>
            <a:off x="1672835" y="1825625"/>
            <a:ext cx="8846330" cy="4351338"/>
          </a:xfrm>
          <a:prstGeom prst="rect">
            <a:avLst/>
          </a:prstGeom>
        </p:spPr>
      </p:pic>
    </p:spTree>
    <p:extLst>
      <p:ext uri="{BB962C8B-B14F-4D97-AF65-F5344CB8AC3E}">
        <p14:creationId xmlns:p14="http://schemas.microsoft.com/office/powerpoint/2010/main" val="419017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a:t>
            </a:r>
            <a:r>
              <a:rPr lang="en-US" dirty="0"/>
              <a:t>Report completed. Click on send for next </a:t>
            </a:r>
            <a:r>
              <a:rPr lang="en-US" dirty="0" smtClean="0"/>
              <a:t>action</a:t>
            </a:r>
            <a:endParaRPr lang="en-US" dirty="0"/>
          </a:p>
        </p:txBody>
      </p:sp>
      <p:pic>
        <p:nvPicPr>
          <p:cNvPr id="4" name="Content Placeholder 3"/>
          <p:cNvPicPr>
            <a:picLocks noGrp="1" noChangeAspect="1"/>
          </p:cNvPicPr>
          <p:nvPr>
            <p:ph idx="1"/>
          </p:nvPr>
        </p:nvPicPr>
        <p:blipFill>
          <a:blip r:embed="rId2"/>
          <a:stretch>
            <a:fillRect/>
          </a:stretch>
        </p:blipFill>
        <p:spPr>
          <a:xfrm>
            <a:off x="1313411" y="1825625"/>
            <a:ext cx="9426633" cy="4351338"/>
          </a:xfrm>
          <a:prstGeom prst="rect">
            <a:avLst/>
          </a:prstGeom>
        </p:spPr>
      </p:pic>
      <p:cxnSp>
        <p:nvCxnSpPr>
          <p:cNvPr id="7" name="Straight Arrow Connector 6"/>
          <p:cNvCxnSpPr/>
          <p:nvPr/>
        </p:nvCxnSpPr>
        <p:spPr>
          <a:xfrm flipV="1">
            <a:off x="3449782" y="5611091"/>
            <a:ext cx="2086494" cy="10806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60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Hiring Form completed</a:t>
            </a:r>
            <a:endParaRPr lang="en-US" dirty="0"/>
          </a:p>
        </p:txBody>
      </p:sp>
      <p:pic>
        <p:nvPicPr>
          <p:cNvPr id="4" name="Content Placeholder 3"/>
          <p:cNvPicPr>
            <a:picLocks noGrp="1" noChangeAspect="1"/>
          </p:cNvPicPr>
          <p:nvPr>
            <p:ph idx="1"/>
          </p:nvPr>
        </p:nvPicPr>
        <p:blipFill>
          <a:blip r:embed="rId2"/>
          <a:stretch>
            <a:fillRect/>
          </a:stretch>
        </p:blipFill>
        <p:spPr>
          <a:xfrm>
            <a:off x="3762375" y="2739231"/>
            <a:ext cx="4667250" cy="2524125"/>
          </a:xfrm>
          <a:prstGeom prst="rect">
            <a:avLst/>
          </a:prstGeom>
        </p:spPr>
      </p:pic>
    </p:spTree>
    <p:extLst>
      <p:ext uri="{BB962C8B-B14F-4D97-AF65-F5344CB8AC3E}">
        <p14:creationId xmlns:p14="http://schemas.microsoft.com/office/powerpoint/2010/main" val="319690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Success! </a:t>
            </a:r>
            <a:r>
              <a:rPr lang="en-US" dirty="0" smtClean="0"/>
              <a:t>Hiring Report completed</a:t>
            </a:r>
            <a:r>
              <a:rPr lang="en-US" dirty="0" smtClean="0"/>
              <a:t>!</a:t>
            </a:r>
            <a:endParaRPr lang="en-US" dirty="0"/>
          </a:p>
        </p:txBody>
      </p:sp>
      <p:pic>
        <p:nvPicPr>
          <p:cNvPr id="1036" name="Picture 12" descr="Free Good Job Clip Art with No Background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131" y="2245388"/>
            <a:ext cx="28194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ree Good Job Clip Art with No Background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03" y="2172826"/>
            <a:ext cx="28194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eat Job school card from Teacher to Student School Post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75" y="1896269"/>
            <a:ext cx="54292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5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Forms</a:t>
            </a:r>
            <a:endParaRPr lang="en-US" dirty="0"/>
          </a:p>
        </p:txBody>
      </p:sp>
      <p:pic>
        <p:nvPicPr>
          <p:cNvPr id="4" name="Content Placeholder 3"/>
          <p:cNvPicPr>
            <a:picLocks noGrp="1" noChangeAspect="1"/>
          </p:cNvPicPr>
          <p:nvPr>
            <p:ph idx="1"/>
          </p:nvPr>
        </p:nvPicPr>
        <p:blipFill>
          <a:blip r:embed="rId2"/>
          <a:stretch>
            <a:fillRect/>
          </a:stretch>
        </p:blipFill>
        <p:spPr>
          <a:xfrm>
            <a:off x="1185862" y="1839119"/>
            <a:ext cx="9820275" cy="4324350"/>
          </a:xfrm>
          <a:prstGeom prst="rect">
            <a:avLst/>
          </a:prstGeom>
        </p:spPr>
      </p:pic>
      <p:cxnSp>
        <p:nvCxnSpPr>
          <p:cNvPr id="6" name="Straight Arrow Connector 5"/>
          <p:cNvCxnSpPr/>
          <p:nvPr/>
        </p:nvCxnSpPr>
        <p:spPr>
          <a:xfrm flipV="1">
            <a:off x="798022" y="4256116"/>
            <a:ext cx="1986742" cy="15960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54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Assigned to me</a:t>
            </a:r>
            <a:endParaRPr lang="en-US" dirty="0"/>
          </a:p>
        </p:txBody>
      </p:sp>
      <p:pic>
        <p:nvPicPr>
          <p:cNvPr id="4" name="Content Placeholder 3"/>
          <p:cNvPicPr>
            <a:picLocks noGrp="1" noChangeAspect="1"/>
          </p:cNvPicPr>
          <p:nvPr>
            <p:ph idx="1"/>
          </p:nvPr>
        </p:nvPicPr>
        <p:blipFill>
          <a:blip r:embed="rId2"/>
          <a:stretch>
            <a:fillRect/>
          </a:stretch>
        </p:blipFill>
        <p:spPr>
          <a:xfrm>
            <a:off x="2833687" y="3363119"/>
            <a:ext cx="6524625" cy="1276350"/>
          </a:xfrm>
          <a:prstGeom prst="rect">
            <a:avLst/>
          </a:prstGeom>
        </p:spPr>
      </p:pic>
      <p:cxnSp>
        <p:nvCxnSpPr>
          <p:cNvPr id="6" name="Straight Arrow Connector 5"/>
          <p:cNvCxnSpPr/>
          <p:nvPr/>
        </p:nvCxnSpPr>
        <p:spPr>
          <a:xfrm flipV="1">
            <a:off x="7381702" y="4247804"/>
            <a:ext cx="473825" cy="19618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7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pencil on paper icon</a:t>
            </a:r>
            <a:endParaRPr lang="en-US" dirty="0"/>
          </a:p>
        </p:txBody>
      </p:sp>
      <p:pic>
        <p:nvPicPr>
          <p:cNvPr id="4" name="Content Placeholder 3"/>
          <p:cNvPicPr>
            <a:picLocks noGrp="1" noChangeAspect="1"/>
          </p:cNvPicPr>
          <p:nvPr>
            <p:ph idx="1"/>
          </p:nvPr>
        </p:nvPicPr>
        <p:blipFill>
          <a:blip r:embed="rId2"/>
          <a:stretch>
            <a:fillRect/>
          </a:stretch>
        </p:blipFill>
        <p:spPr>
          <a:xfrm>
            <a:off x="2552700" y="2124869"/>
            <a:ext cx="7086600" cy="3752850"/>
          </a:xfrm>
          <a:prstGeom prst="rect">
            <a:avLst/>
          </a:prstGeom>
        </p:spPr>
      </p:pic>
      <p:cxnSp>
        <p:nvCxnSpPr>
          <p:cNvPr id="6" name="Straight Arrow Connector 5"/>
          <p:cNvCxnSpPr/>
          <p:nvPr/>
        </p:nvCxnSpPr>
        <p:spPr>
          <a:xfrm flipV="1">
            <a:off x="2136371" y="4347556"/>
            <a:ext cx="1321724" cy="7564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73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Complete Task</a:t>
            </a:r>
            <a:endParaRPr lang="en-US" dirty="0"/>
          </a:p>
        </p:txBody>
      </p:sp>
      <p:pic>
        <p:nvPicPr>
          <p:cNvPr id="4" name="Content Placeholder 5"/>
          <p:cNvPicPr>
            <a:picLocks noGrp="1" noChangeAspect="1"/>
          </p:cNvPicPr>
          <p:nvPr>
            <p:ph idx="1"/>
          </p:nvPr>
        </p:nvPicPr>
        <p:blipFill>
          <a:blip r:embed="rId2"/>
          <a:stretch>
            <a:fillRect/>
          </a:stretch>
        </p:blipFill>
        <p:spPr>
          <a:xfrm>
            <a:off x="838200" y="2018947"/>
            <a:ext cx="10515600" cy="3150047"/>
          </a:xfrm>
          <a:prstGeom prst="rect">
            <a:avLst/>
          </a:prstGeom>
        </p:spPr>
      </p:pic>
      <p:sp>
        <p:nvSpPr>
          <p:cNvPr id="5" name="Left Arrow 4"/>
          <p:cNvSpPr/>
          <p:nvPr/>
        </p:nvSpPr>
        <p:spPr>
          <a:xfrm>
            <a:off x="3657600" y="23525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740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add candidate details</a:t>
            </a:r>
            <a:endParaRPr lang="en-US" dirty="0"/>
          </a:p>
        </p:txBody>
      </p:sp>
      <p:pic>
        <p:nvPicPr>
          <p:cNvPr id="9" name="Content Placeholder 8"/>
          <p:cNvPicPr>
            <a:picLocks noGrp="1" noChangeAspect="1"/>
          </p:cNvPicPr>
          <p:nvPr>
            <p:ph idx="1"/>
          </p:nvPr>
        </p:nvPicPr>
        <p:blipFill>
          <a:blip r:embed="rId2"/>
          <a:stretch>
            <a:fillRect/>
          </a:stretch>
        </p:blipFill>
        <p:spPr>
          <a:xfrm>
            <a:off x="780011" y="1591574"/>
            <a:ext cx="10515600" cy="3439528"/>
          </a:xfrm>
          <a:prstGeom prst="rect">
            <a:avLst/>
          </a:prstGeom>
        </p:spPr>
      </p:pic>
      <p:sp>
        <p:nvSpPr>
          <p:cNvPr id="10" name="Left Arrow 9"/>
          <p:cNvSpPr/>
          <p:nvPr/>
        </p:nvSpPr>
        <p:spPr>
          <a:xfrm>
            <a:off x="2768138" y="225274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34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Find Candidate.</a:t>
            </a:r>
            <a:endParaRPr lang="en-US" dirty="0"/>
          </a:p>
        </p:txBody>
      </p:sp>
      <p:pic>
        <p:nvPicPr>
          <p:cNvPr id="4" name="Content Placeholder 3"/>
          <p:cNvPicPr>
            <a:picLocks noGrp="1" noChangeAspect="1"/>
          </p:cNvPicPr>
          <p:nvPr>
            <p:ph idx="1"/>
          </p:nvPr>
        </p:nvPicPr>
        <p:blipFill>
          <a:blip r:embed="rId2"/>
          <a:stretch>
            <a:fillRect/>
          </a:stretch>
        </p:blipFill>
        <p:spPr>
          <a:xfrm>
            <a:off x="838200" y="2143677"/>
            <a:ext cx="10515600" cy="3715234"/>
          </a:xfrm>
          <a:prstGeom prst="rect">
            <a:avLst/>
          </a:prstGeom>
        </p:spPr>
      </p:pic>
      <p:cxnSp>
        <p:nvCxnSpPr>
          <p:cNvPr id="8" name="Straight Arrow Connector 7"/>
          <p:cNvCxnSpPr/>
          <p:nvPr/>
        </p:nvCxnSpPr>
        <p:spPr>
          <a:xfrm flipH="1">
            <a:off x="7897091" y="3995853"/>
            <a:ext cx="1180407"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0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8613"/>
          </a:xfrm>
        </p:spPr>
        <p:txBody>
          <a:bodyPr>
            <a:noAutofit/>
          </a:bodyPr>
          <a:lstStyle/>
          <a:p>
            <a:pPr algn="ctr"/>
            <a:r>
              <a:rPr lang="en-US" sz="3600" dirty="0" smtClean="0"/>
              <a:t>After clicking on find candidate box below appears. Click on arrow and find candidate you want to hire and click on candidate’s name.</a:t>
            </a:r>
            <a:endParaRPr lang="en-US" sz="3600" dirty="0"/>
          </a:p>
        </p:txBody>
      </p:sp>
      <p:pic>
        <p:nvPicPr>
          <p:cNvPr id="4" name="Content Placeholder 3"/>
          <p:cNvPicPr>
            <a:picLocks noGrp="1" noChangeAspect="1"/>
          </p:cNvPicPr>
          <p:nvPr>
            <p:ph idx="1"/>
          </p:nvPr>
        </p:nvPicPr>
        <p:blipFill>
          <a:blip r:embed="rId2"/>
          <a:stretch>
            <a:fillRect/>
          </a:stretch>
        </p:blipFill>
        <p:spPr>
          <a:xfrm>
            <a:off x="0" y="1964850"/>
            <a:ext cx="6762750" cy="1695450"/>
          </a:xfrm>
          <a:prstGeom prst="rect">
            <a:avLst/>
          </a:prstGeom>
        </p:spPr>
      </p:pic>
      <p:pic>
        <p:nvPicPr>
          <p:cNvPr id="5" name="Picture 4"/>
          <p:cNvPicPr>
            <a:picLocks noChangeAspect="1"/>
          </p:cNvPicPr>
          <p:nvPr/>
        </p:nvPicPr>
        <p:blipFill>
          <a:blip r:embed="rId3"/>
          <a:stretch>
            <a:fillRect/>
          </a:stretch>
        </p:blipFill>
        <p:spPr>
          <a:xfrm>
            <a:off x="997007" y="4012622"/>
            <a:ext cx="4362450" cy="1409700"/>
          </a:xfrm>
          <a:prstGeom prst="rect">
            <a:avLst/>
          </a:prstGeom>
        </p:spPr>
      </p:pic>
    </p:spTree>
    <p:extLst>
      <p:ext uri="{BB962C8B-B14F-4D97-AF65-F5344CB8AC3E}">
        <p14:creationId xmlns:p14="http://schemas.microsoft.com/office/powerpoint/2010/main" val="427689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297</Words>
  <Application>Microsoft Office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Maiandra GD</vt:lpstr>
      <vt:lpstr>Office Theme</vt:lpstr>
      <vt:lpstr>Completing the Hiring Report Enter your email and it will automatically redirect to a Longwood screen </vt:lpstr>
      <vt:lpstr>Enter your LancerNet ID and Password</vt:lpstr>
      <vt:lpstr>Click on Forms</vt:lpstr>
      <vt:lpstr>Click on Assigned to me</vt:lpstr>
      <vt:lpstr>Click on pencil on paper icon</vt:lpstr>
      <vt:lpstr>Click on Complete Task</vt:lpstr>
      <vt:lpstr>Click on add candidate details</vt:lpstr>
      <vt:lpstr>Click on Find Candidate.</vt:lpstr>
      <vt:lpstr>After clicking on find candidate box below appears. Click on arrow and find candidate you want to hire and click on candidate’s name.</vt:lpstr>
      <vt:lpstr>Click on Recommendation to Hire (Forms)</vt:lpstr>
      <vt:lpstr>Click on here to complete this form for candidate.</vt:lpstr>
      <vt:lpstr>Information for the candidate is prepopulated. Click on Hiring Report</vt:lpstr>
      <vt:lpstr>Completing the Hiring Report – All fields must be filled in. </vt:lpstr>
      <vt:lpstr>Completing the Hiring Report </vt:lpstr>
      <vt:lpstr>Example of Hiring Report</vt:lpstr>
      <vt:lpstr>Example of Hiring Report</vt:lpstr>
      <vt:lpstr>Click on Save &amp; Submit</vt:lpstr>
      <vt:lpstr>Click Edit (to make any changes) or Continue</vt:lpstr>
      <vt:lpstr>Can add approvers for Task Routing if didn’t add all approvers during first steps for completing during the recruitment request. Click on pencil icon and add user. Click on save routing.</vt:lpstr>
      <vt:lpstr>Hiring Report completed. Click on send for next action</vt:lpstr>
      <vt:lpstr>Hiring Form completed</vt:lpstr>
      <vt:lpstr>Success! Hiring Report completed!</vt:lpstr>
    </vt:vector>
  </TitlesOfParts>
  <Company>Longwood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the Hiring Report Enter your email and it will automatically redirect to a Longwood screen </dc:title>
  <dc:creator>Staylor, Heather</dc:creator>
  <cp:lastModifiedBy>Staylor, Heather</cp:lastModifiedBy>
  <cp:revision>8</cp:revision>
  <dcterms:created xsi:type="dcterms:W3CDTF">2021-10-08T20:40:09Z</dcterms:created>
  <dcterms:modified xsi:type="dcterms:W3CDTF">2021-10-21T15:03:33Z</dcterms:modified>
</cp:coreProperties>
</file>