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6" r:id="rId2"/>
    <p:sldId id="297" r:id="rId3"/>
    <p:sldId id="298" r:id="rId4"/>
    <p:sldId id="304" r:id="rId5"/>
    <p:sldId id="303" r:id="rId6"/>
    <p:sldId id="300" r:id="rId7"/>
    <p:sldId id="305" r:id="rId8"/>
    <p:sldId id="278" r:id="rId9"/>
    <p:sldId id="299" r:id="rId10"/>
    <p:sldId id="276" r:id="rId11"/>
    <p:sldId id="296" r:id="rId12"/>
    <p:sldId id="275" r:id="rId13"/>
    <p:sldId id="307" r:id="rId14"/>
    <p:sldId id="30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47D62-8487-4F12-B0CB-4D00B1CE4D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CB9E0B-BDB0-44DC-8946-AF24C8527D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E22113-6D13-45E1-8BF9-7FCA56D3328B}"/>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6C6CF607-9E3E-4410-A67E-9CB5DAE997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FE90CE-47A9-4FC6-895A-BF216A4C07A2}"/>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88510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DDB38-9542-4829-96A1-7E0EFB7CC0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11ADD2-0A9D-4C1F-BDEE-C9C5307703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141689-99F2-4B4E-936E-C098311ED68C}"/>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973EC9DA-187E-4923-9770-FEDB730DD3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38468F-B356-4D3F-88D4-DA72DFF3E938}"/>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50148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299668-EDB8-4EF8-B8C2-17A17A10DD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415F77-BDE9-44D9-9460-C77B27F51C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CDB1D-0519-46E5-AA0B-D4972C1EEC18}"/>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97582D52-2DE9-45F2-9CC9-CBDFB0421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7AA8AB-7204-43C1-9C49-464B6F4EC116}"/>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5404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A83BB-D21A-406B-A6ED-EA838FFB43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56EFF7-27B8-4017-A4A3-B82A126D4E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E361F-35C8-4D47-9CEB-4DD3506249D1}"/>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85ED616E-E521-4C72-BB8F-ABD09992D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A8B31-31F8-4DC1-921B-CD06707A4684}"/>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431072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53D6A-73BB-4F60-9311-3DA782C647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DA1A7C-CE31-4F5E-8BBD-B71AA2CD08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57783-3562-4719-999F-E9884127A180}"/>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C90C4824-4F98-43CB-BB00-C739A679CA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0B2BA-DFE8-47D9-BE68-0B061C4E7C61}"/>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081736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AFB58-D338-4527-B627-005B392497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62E70A-EA03-45D4-803C-4ED71F5C4E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AE6353-6269-493C-B83C-70D1B80BDB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75670B-7408-47E2-96E9-B0F9EF69A0DA}"/>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6" name="Footer Placeholder 5">
            <a:extLst>
              <a:ext uri="{FF2B5EF4-FFF2-40B4-BE49-F238E27FC236}">
                <a16:creationId xmlns:a16="http://schemas.microsoft.com/office/drawing/2014/main" id="{7779C900-C3F6-49B8-A0DE-EC80ADB550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7ED2F-86F0-45E6-A4B0-6052BAD9EB73}"/>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1800201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90EB8-D115-4249-8B48-75AD1CC30D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41ADE3-C665-44F9-A0FA-7430ACD56B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D208A4-9D26-44CB-AF10-80BD0BC612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70A124-C715-4938-84DC-0A28DA4ED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36F6A2-D628-432F-8C52-CC2A6A2F34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5C532E-3EB6-483B-B571-C36B537145AD}"/>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8" name="Footer Placeholder 7">
            <a:extLst>
              <a:ext uri="{FF2B5EF4-FFF2-40B4-BE49-F238E27FC236}">
                <a16:creationId xmlns:a16="http://schemas.microsoft.com/office/drawing/2014/main" id="{2129C326-5F05-4D82-AB87-50D0847947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3A06AB-1EC2-4EAB-9B48-B938D8694F6E}"/>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126530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BA1FF-FFBE-47C2-9903-192D46FE761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0F10AC-2D30-4577-8735-2987A47B2450}"/>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4" name="Footer Placeholder 3">
            <a:extLst>
              <a:ext uri="{FF2B5EF4-FFF2-40B4-BE49-F238E27FC236}">
                <a16:creationId xmlns:a16="http://schemas.microsoft.com/office/drawing/2014/main" id="{A34FE134-E4F2-4409-A007-6AF081CF8D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673B49-1376-4804-A97D-097ACD6C97E4}"/>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39549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70F442-3817-4DD7-9759-427BB8EE47B4}"/>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3" name="Footer Placeholder 2">
            <a:extLst>
              <a:ext uri="{FF2B5EF4-FFF2-40B4-BE49-F238E27FC236}">
                <a16:creationId xmlns:a16="http://schemas.microsoft.com/office/drawing/2014/main" id="{3EB44A79-3645-4F4E-B724-41E034BE4A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5D94EA-FA9F-42F8-BF0F-5239946ABB99}"/>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01250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E324B-31D3-46D8-BB81-C9F0E43F6B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7D8872-0529-45C8-BE99-2B59380B1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1232F4-611B-46D6-9EEC-F0C105AD6B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C97CA9-5E47-48B7-BC38-B70C301ED94C}"/>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6" name="Footer Placeholder 5">
            <a:extLst>
              <a:ext uri="{FF2B5EF4-FFF2-40B4-BE49-F238E27FC236}">
                <a16:creationId xmlns:a16="http://schemas.microsoft.com/office/drawing/2014/main" id="{B08A39DC-C512-41A0-AA17-C3F9F53AB1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FC5AFF-AF86-41CF-8EE2-645249C66069}"/>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932755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59EB-EC9E-43E5-8FB1-6209386905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4A6A69-8B46-4A7C-A99F-D1EEC3B16E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0403E3-670B-4409-8F36-48D3CCB540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0DD3E8-AE8F-4AEE-AEAE-2356D9C4154C}"/>
              </a:ext>
            </a:extLst>
          </p:cNvPr>
          <p:cNvSpPr>
            <a:spLocks noGrp="1"/>
          </p:cNvSpPr>
          <p:nvPr>
            <p:ph type="dt" sz="half" idx="10"/>
          </p:nvPr>
        </p:nvSpPr>
        <p:spPr/>
        <p:txBody>
          <a:bodyPr/>
          <a:lstStyle/>
          <a:p>
            <a:fld id="{BD577EE4-81D6-41B2-8BA0-B1E67C285468}" type="datetimeFigureOut">
              <a:rPr lang="en-US" smtClean="0"/>
              <a:t>1/29/2026</a:t>
            </a:fld>
            <a:endParaRPr lang="en-US"/>
          </a:p>
        </p:txBody>
      </p:sp>
      <p:sp>
        <p:nvSpPr>
          <p:cNvPr id="6" name="Footer Placeholder 5">
            <a:extLst>
              <a:ext uri="{FF2B5EF4-FFF2-40B4-BE49-F238E27FC236}">
                <a16:creationId xmlns:a16="http://schemas.microsoft.com/office/drawing/2014/main" id="{E637B6A7-137F-45A4-BF57-FD6C068984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B99CE-5DCE-4BC0-874F-C73561C3BCB6}"/>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776412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F20D82-2149-4BF7-BF75-5BAD4B956C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81428A-9DC5-4EA1-B532-7B25CE4D9E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CED40E-72E9-4C2D-88DD-47A11830D1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77EE4-81D6-41B2-8BA0-B1E67C285468}" type="datetimeFigureOut">
              <a:rPr lang="en-US" smtClean="0"/>
              <a:t>1/29/2026</a:t>
            </a:fld>
            <a:endParaRPr lang="en-US"/>
          </a:p>
        </p:txBody>
      </p:sp>
      <p:sp>
        <p:nvSpPr>
          <p:cNvPr id="5" name="Footer Placeholder 4">
            <a:extLst>
              <a:ext uri="{FF2B5EF4-FFF2-40B4-BE49-F238E27FC236}">
                <a16:creationId xmlns:a16="http://schemas.microsoft.com/office/drawing/2014/main" id="{C334DF4B-F7FA-4BC7-96F0-58595470BF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CAF9F3-79DA-4DC8-AFC3-52B2021F03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3827F-3469-4529-A90F-5761A59F8B07}" type="slidenum">
              <a:rPr lang="en-US" smtClean="0"/>
              <a:t>‹#›</a:t>
            </a:fld>
            <a:endParaRPr lang="en-US"/>
          </a:p>
        </p:txBody>
      </p:sp>
    </p:spTree>
    <p:extLst>
      <p:ext uri="{BB962C8B-B14F-4D97-AF65-F5344CB8AC3E}">
        <p14:creationId xmlns:p14="http://schemas.microsoft.com/office/powerpoint/2010/main" val="361741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inkprotect.cudasvc.com/url?a=https%3a%2f%2flinks.dc4.pageuppeople.com%2fss%2fc%2fu001.hvH-nqGCcZ6TcL3hvrfT471nGzTobzCLVE6GXL8TErpMwweSJ8W-ctYXW_wRd2k6%2f4jy%2f3Cq5S7hoSg2jBCE_HJR_Dw%2fh1%2fh001.jIqM07KjhNw7kCMgn7Xe3eNZI5uE_4KVrrNTofdnJy4&amp;c=E,1,wK1BRTo7Inkd3NoINv-0DIoQp93964EzzgH5x1nuUy9yY2J4lpl4058Rh3pc6WpAohCFC_VLak4ZKCEsX8u-5VNMQn_lHTjdQeNfkASbBtFx&amp;typo=1" TargetMode="External"/><Relationship Id="rId2" Type="http://schemas.openxmlformats.org/officeDocument/2006/relationships/hyperlink" Target="https://linkprotect.cudasvc.com/url?a=https%3a%2f%2flinks.dc4.pageuppeople.com%2fss%2fc%2fu001.Op-6jvJkuSoDXeJyHB4Tl4h9SRFF9Kqa__D6LYQe0oDhlllD4Q0slo_pxaDYzXBbmfBrtsJ13VdNEBVd7gAlykZ2r3WRF53iOXOMA7V0VqVGeBpDAet6wNjIVfcjec4U8bU4DJjqaz3qu47JH7s0f5gR7OmWaaIxYO4WtSfWsLpKeQl4jk95h100Y3K4dr0jwEhZLO1j7TwkaTZh43DAFBzsyAJys0fphwhFOGccu3o74gM7xLzPHTIHqacbByPElr9IhmRBqA0O2T9gC3lmHVsyjRD3hsmMMjHvYnWvcEd6KVpZEuncCG_tfLYYUbvNDDmdAkUr9DG_D-epOJ-LYw%2f4jy%2f3Cq5S7hoSg2jBCE_HJR_Dw%2fh0%2fh001.-m8ojN2-ILJHjat8yTDkXtOuO9_iwDSU2Txp2nKY55Y&amp;c=E,1,4d9NzWdqwXKWaHxo0i_P64m-G42NcLZTpOSbl2K6UBnUCvSY8LRqS51douemB24Yf3U4OEYSSf7uKkWp4v74V5Fr-pBPLlB4dpdAXf6bVI8_z9ZXDE0,&amp;typo=1"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CB0B-069F-45BD-A933-ED8A6A70F2E7}"/>
              </a:ext>
            </a:extLst>
          </p:cNvPr>
          <p:cNvSpPr>
            <a:spLocks noGrp="1"/>
          </p:cNvSpPr>
          <p:nvPr>
            <p:ph type="title"/>
          </p:nvPr>
        </p:nvSpPr>
        <p:spPr>
          <a:xfrm>
            <a:off x="838200" y="365125"/>
            <a:ext cx="10515600" cy="460375"/>
          </a:xfrm>
        </p:spPr>
        <p:txBody>
          <a:bodyPr>
            <a:noAutofit/>
          </a:bodyPr>
          <a:lstStyle/>
          <a:p>
            <a:pPr algn="ctr"/>
            <a:r>
              <a:rPr lang="en-US" sz="3200" dirty="0"/>
              <a:t>E-mail Requesting Approval</a:t>
            </a:r>
          </a:p>
        </p:txBody>
      </p:sp>
      <p:sp>
        <p:nvSpPr>
          <p:cNvPr id="3" name="Content Placeholder 2">
            <a:extLst>
              <a:ext uri="{FF2B5EF4-FFF2-40B4-BE49-F238E27FC236}">
                <a16:creationId xmlns:a16="http://schemas.microsoft.com/office/drawing/2014/main" id="{C85972DE-2CFD-468F-ACF2-142A3584957A}"/>
              </a:ext>
            </a:extLst>
          </p:cNvPr>
          <p:cNvSpPr>
            <a:spLocks noGrp="1"/>
          </p:cNvSpPr>
          <p:nvPr>
            <p:ph idx="1"/>
          </p:nvPr>
        </p:nvSpPr>
        <p:spPr>
          <a:xfrm>
            <a:off x="838200" y="1206501"/>
            <a:ext cx="10515600" cy="4356100"/>
          </a:xfrm>
        </p:spPr>
        <p:txBody>
          <a:bodyPr>
            <a:normAutofit fontScale="92500" lnSpcReduction="10000"/>
          </a:bodyPr>
          <a:lstStyle/>
          <a:p>
            <a:pPr marL="0" marR="0" indent="0">
              <a:lnSpc>
                <a:spcPts val="1600"/>
              </a:lnSpc>
              <a:spcBef>
                <a:spcPts val="0"/>
              </a:spcBef>
              <a:spcAft>
                <a:spcPts val="0"/>
              </a:spcAft>
              <a:buNone/>
            </a:pPr>
            <a:r>
              <a:rPr lang="en-US" sz="1800" dirty="0">
                <a:solidFill>
                  <a:srgbClr val="9C6500"/>
                </a:solidFill>
                <a:effectLst/>
                <a:latin typeface="Calibri" panose="020F0502020204030204" pitchFamily="34" charset="0"/>
                <a:ea typeface="Times New Roman" panose="02020603050405020304" pitchFamily="18" charset="0"/>
              </a:rPr>
              <a:t>CAUTION: </a:t>
            </a:r>
            <a:r>
              <a:rPr lang="en-US" sz="1800" dirty="0">
                <a:solidFill>
                  <a:srgbClr val="000000"/>
                </a:solidFill>
                <a:effectLst/>
                <a:latin typeface="Calibri" panose="020F0502020204030204" pitchFamily="34" charset="0"/>
                <a:ea typeface="Times New Roman" panose="02020603050405020304" pitchFamily="18" charset="0"/>
              </a:rPr>
              <a:t>This is an EXTERNAL email. Do not click links or open attachments unless you recognize the sender and know the content is safe.</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Calibri" panose="020F0502020204030204" pitchFamily="34" charset="0"/>
            </a:endParaRPr>
          </a:p>
          <a:p>
            <a:pPr marL="0" marR="0" indent="0">
              <a:buNone/>
            </a:pPr>
            <a:r>
              <a:rPr lang="en-US" sz="1800" dirty="0">
                <a:effectLst/>
                <a:latin typeface="Calibri" panose="020F0502020204030204" pitchFamily="34" charset="0"/>
                <a:ea typeface="Calibri" panose="020F0502020204030204" pitchFamily="34" charset="0"/>
              </a:rPr>
              <a:t>Hi William, </a:t>
            </a:r>
          </a:p>
          <a:p>
            <a:pPr marL="0" marR="0" indent="0">
              <a:buNone/>
            </a:pPr>
            <a:r>
              <a:rPr lang="en-US" sz="1800" dirty="0">
                <a:effectLst/>
                <a:latin typeface="Calibri" panose="020F0502020204030204" pitchFamily="34" charset="0"/>
                <a:ea typeface="Calibri" panose="020F0502020204030204" pitchFamily="34" charset="0"/>
              </a:rPr>
              <a:t>A position description for the </a:t>
            </a:r>
            <a:r>
              <a:rPr lang="en-US" sz="1800" b="1" dirty="0">
                <a:effectLst/>
                <a:latin typeface="Calibri" panose="020F0502020204030204" pitchFamily="34" charset="0"/>
                <a:ea typeface="Calibri" panose="020F0502020204030204" pitchFamily="34" charset="0"/>
              </a:rPr>
              <a:t>HR Generalist</a:t>
            </a:r>
            <a:r>
              <a:rPr lang="en-US" sz="1800" dirty="0">
                <a:effectLst/>
                <a:latin typeface="Calibri" panose="020F0502020204030204" pitchFamily="34" charset="0"/>
                <a:ea typeface="Calibri" panose="020F0502020204030204" pitchFamily="34" charset="0"/>
              </a:rPr>
              <a:t> - Position Description Number: </a:t>
            </a:r>
            <a:r>
              <a:rPr lang="en-US" sz="1800" b="1" dirty="0">
                <a:effectLst/>
                <a:latin typeface="Calibri" panose="020F0502020204030204" pitchFamily="34" charset="0"/>
                <a:ea typeface="Calibri" panose="020F0502020204030204" pitchFamily="34" charset="0"/>
              </a:rPr>
              <a:t>59429</a:t>
            </a:r>
            <a:r>
              <a:rPr lang="en-US" sz="1800" dirty="0">
                <a:effectLst/>
                <a:latin typeface="Calibri" panose="020F0502020204030204" pitchFamily="34" charset="0"/>
                <a:ea typeface="Calibri" panose="020F0502020204030204" pitchFamily="34" charset="0"/>
              </a:rPr>
              <a:t> has been sent to you for approval. </a:t>
            </a:r>
          </a:p>
          <a:p>
            <a:pPr marL="0" marR="0" indent="0">
              <a:buNone/>
            </a:pPr>
            <a:r>
              <a:rPr lang="en-US" sz="1800" dirty="0">
                <a:effectLst/>
                <a:latin typeface="Calibri" panose="020F0502020204030204" pitchFamily="34" charset="0"/>
                <a:ea typeface="Calibri" panose="020F0502020204030204" pitchFamily="34" charset="0"/>
              </a:rPr>
              <a:t>You can approve or decline the position description or make changes before approving. Please discuss any changes with the Supervisor. </a:t>
            </a:r>
          </a:p>
          <a:p>
            <a:pPr marL="0" marR="0" indent="0">
              <a:buNone/>
            </a:pPr>
            <a:r>
              <a:rPr lang="en-US" sz="1800" dirty="0">
                <a:effectLst/>
                <a:latin typeface="Calibri" panose="020F0502020204030204" pitchFamily="34" charset="0"/>
                <a:ea typeface="Calibri" panose="020F0502020204030204" pitchFamily="34" charset="0"/>
              </a:rPr>
              <a:t>To review the position description, please click the following link to access the </a:t>
            </a:r>
            <a:r>
              <a:rPr lang="en-US" sz="1800" dirty="0" err="1">
                <a:effectLst/>
                <a:latin typeface="Calibri" panose="020F0502020204030204" pitchFamily="34" charset="0"/>
                <a:ea typeface="Calibri" panose="020F0502020204030204" pitchFamily="34" charset="0"/>
              </a:rPr>
              <a:t>PageUp</a:t>
            </a:r>
            <a:r>
              <a:rPr lang="en-US" sz="1800" dirty="0">
                <a:effectLst/>
                <a:latin typeface="Calibri" panose="020F0502020204030204" pitchFamily="34" charset="0"/>
                <a:ea typeface="Calibri" panose="020F0502020204030204" pitchFamily="34" charset="0"/>
              </a:rPr>
              <a:t> system: </a:t>
            </a:r>
          </a:p>
          <a:p>
            <a:pPr marL="0" marR="0" indent="0">
              <a:buNone/>
            </a:pPr>
            <a:r>
              <a:rPr lang="en-US" sz="1800" b="1" u="sng" dirty="0">
                <a:solidFill>
                  <a:srgbClr val="0000FF"/>
                </a:solidFill>
                <a:effectLst/>
                <a:latin typeface="Calibri" panose="020F0502020204030204" pitchFamily="34" charset="0"/>
                <a:ea typeface="Calibri" panose="020F0502020204030204" pitchFamily="34" charset="0"/>
                <a:hlinkClick r:id="rId2"/>
              </a:rPr>
              <a:t>View Position Description</a:t>
            </a:r>
            <a:r>
              <a:rPr lang="en-US" sz="1800" b="1" dirty="0">
                <a:effectLst/>
                <a:latin typeface="Calibri" panose="020F0502020204030204" pitchFamily="34" charset="0"/>
                <a:ea typeface="Calibri" panose="020F0502020204030204" pitchFamily="34" charset="0"/>
              </a:rPr>
              <a:t> </a:t>
            </a:r>
          </a:p>
          <a:p>
            <a:pPr marL="0" marR="0" indent="0">
              <a:buNone/>
            </a:pPr>
            <a:r>
              <a:rPr lang="en-US" sz="1800" dirty="0">
                <a:effectLst/>
                <a:latin typeface="Calibri" panose="020F0502020204030204" pitchFamily="34" charset="0"/>
                <a:ea typeface="Calibri" panose="020F0502020204030204" pitchFamily="34" charset="0"/>
              </a:rPr>
              <a:t> </a:t>
            </a:r>
          </a:p>
          <a:p>
            <a:pPr marL="0" marR="0" indent="0">
              <a:buNone/>
            </a:pPr>
            <a:r>
              <a:rPr lang="en-US" sz="1800" b="1" dirty="0">
                <a:effectLst/>
                <a:highlight>
                  <a:srgbClr val="FFFF00"/>
                </a:highlight>
                <a:latin typeface="Calibri" panose="020F0502020204030204" pitchFamily="34" charset="0"/>
                <a:ea typeface="Calibri" panose="020F0502020204030204" pitchFamily="34" charset="0"/>
              </a:rPr>
              <a:t>Please Note: This is accessible by computer only. Non-COV network users please log in </a:t>
            </a:r>
            <a:r>
              <a:rPr lang="en-US" sz="1800" b="1" u="sng" dirty="0">
                <a:solidFill>
                  <a:srgbClr val="0000FF"/>
                </a:solidFill>
                <a:effectLst/>
                <a:highlight>
                  <a:srgbClr val="FFFF00"/>
                </a:highlight>
                <a:latin typeface="Calibri" panose="020F0502020204030204" pitchFamily="34" charset="0"/>
                <a:ea typeface="Calibri" panose="020F0502020204030204" pitchFamily="34" charset="0"/>
                <a:hlinkClick r:id="rId3"/>
              </a:rPr>
              <a:t>HERE</a:t>
            </a:r>
            <a:r>
              <a:rPr lang="en-US" sz="1800" b="1" dirty="0">
                <a:effectLst/>
                <a:highlight>
                  <a:srgbClr val="FFFF00"/>
                </a:highlight>
                <a:latin typeface="Calibri" panose="020F0502020204030204" pitchFamily="34" charset="0"/>
                <a:ea typeface="Calibri" panose="020F0502020204030204" pitchFamily="34" charset="0"/>
              </a:rPr>
              <a:t> and navigate to the Position Description library.</a:t>
            </a:r>
            <a:endParaRPr lang="en-US" sz="1800" dirty="0">
              <a:effectLst/>
              <a:highlight>
                <a:srgbClr val="FFFF00"/>
              </a:highlight>
              <a:latin typeface="Calibri" panose="020F0502020204030204" pitchFamily="34" charset="0"/>
              <a:ea typeface="Calibri" panose="020F0502020204030204" pitchFamily="34" charset="0"/>
            </a:endParaRPr>
          </a:p>
          <a:p>
            <a:pPr marL="0" marR="0" indent="0">
              <a:buNone/>
            </a:pPr>
            <a:r>
              <a:rPr lang="en-US" sz="1800" dirty="0">
                <a:effectLst/>
                <a:latin typeface="Calibri" panose="020F0502020204030204" pitchFamily="34" charset="0"/>
                <a:ea typeface="Calibri" panose="020F0502020204030204" pitchFamily="34" charset="0"/>
              </a:rPr>
              <a:t>Kind regards, </a:t>
            </a:r>
          </a:p>
          <a:p>
            <a:pPr marL="0" marR="0" indent="0">
              <a:buNone/>
            </a:pPr>
            <a:r>
              <a:rPr lang="en-US" sz="1800" dirty="0">
                <a:effectLst/>
                <a:latin typeface="Calibri" panose="020F0502020204030204" pitchFamily="34" charset="0"/>
                <a:ea typeface="Calibri" panose="020F0502020204030204" pitchFamily="34" charset="0"/>
              </a:rPr>
              <a:t>Longwood University Recruitment Team </a:t>
            </a:r>
          </a:p>
          <a:p>
            <a:endParaRPr lang="en-US" dirty="0"/>
          </a:p>
        </p:txBody>
      </p:sp>
      <p:sp>
        <p:nvSpPr>
          <p:cNvPr id="5" name="TextBox 4">
            <a:extLst>
              <a:ext uri="{FF2B5EF4-FFF2-40B4-BE49-F238E27FC236}">
                <a16:creationId xmlns:a16="http://schemas.microsoft.com/office/drawing/2014/main" id="{480808AC-19E1-4760-8C81-4CFEDA228E9B}"/>
              </a:ext>
            </a:extLst>
          </p:cNvPr>
          <p:cNvSpPr txBox="1"/>
          <p:nvPr/>
        </p:nvSpPr>
        <p:spPr>
          <a:xfrm>
            <a:off x="946150" y="5994400"/>
            <a:ext cx="10299700" cy="738664"/>
          </a:xfrm>
          <a:prstGeom prst="rect">
            <a:avLst/>
          </a:prstGeom>
          <a:noFill/>
        </p:spPr>
        <p:txBody>
          <a:bodyPr wrap="square" rtlCol="0">
            <a:spAutoFit/>
          </a:bodyPr>
          <a:lstStyle/>
          <a:p>
            <a:r>
              <a:rPr lang="en-US" sz="1400" b="1" dirty="0"/>
              <a:t>If Human Resources has received your EWP,  you will receive this email from the following sender:  “</a:t>
            </a:r>
            <a:r>
              <a:rPr lang="en-US" sz="1400" b="1" dirty="0" err="1"/>
              <a:t>PageUp</a:t>
            </a:r>
            <a:r>
              <a:rPr lang="en-US" sz="1400" b="1" dirty="0"/>
              <a:t> PD Approval”</a:t>
            </a:r>
          </a:p>
          <a:p>
            <a:r>
              <a:rPr lang="en-US" sz="1400" b="1" dirty="0"/>
              <a:t>You should have already created a </a:t>
            </a:r>
            <a:r>
              <a:rPr lang="en-US" sz="1400" b="1" dirty="0" err="1"/>
              <a:t>PageUp</a:t>
            </a:r>
            <a:r>
              <a:rPr lang="en-US" sz="1400" b="1" dirty="0"/>
              <a:t> password (instructions in previous email).  If you haven’t, then reference the previous email and create a password.  Once created, click on the blue link “</a:t>
            </a:r>
            <a:r>
              <a:rPr lang="en-US" sz="1400" b="1"/>
              <a:t>HERE” </a:t>
            </a:r>
            <a:r>
              <a:rPr lang="en-US" sz="1400" b="1">
                <a:highlight>
                  <a:srgbClr val="FFFF00"/>
                </a:highlight>
              </a:rPr>
              <a:t>highlighted </a:t>
            </a:r>
            <a:r>
              <a:rPr lang="en-US" sz="1400" b="1" dirty="0">
                <a:highlight>
                  <a:srgbClr val="FFFF00"/>
                </a:highlight>
              </a:rPr>
              <a:t>in yellow </a:t>
            </a:r>
            <a:r>
              <a:rPr lang="en-US" sz="1400" b="1" dirty="0"/>
              <a:t>above.  Go to the next slide.</a:t>
            </a:r>
          </a:p>
        </p:txBody>
      </p:sp>
    </p:spTree>
    <p:extLst>
      <p:ext uri="{BB962C8B-B14F-4D97-AF65-F5344CB8AC3E}">
        <p14:creationId xmlns:p14="http://schemas.microsoft.com/office/powerpoint/2010/main" val="2652111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2F077-0210-4366-AC6C-8F5AB1FC13B2}"/>
              </a:ext>
            </a:extLst>
          </p:cNvPr>
          <p:cNvSpPr>
            <a:spLocks noGrp="1"/>
          </p:cNvSpPr>
          <p:nvPr>
            <p:ph type="title"/>
          </p:nvPr>
        </p:nvSpPr>
        <p:spPr>
          <a:xfrm>
            <a:off x="838200" y="365126"/>
            <a:ext cx="10515600" cy="430741"/>
          </a:xfrm>
        </p:spPr>
        <p:txBody>
          <a:bodyPr>
            <a:normAutofit fontScale="90000"/>
          </a:bodyPr>
          <a:lstStyle/>
          <a:p>
            <a:pPr algn="ctr"/>
            <a:r>
              <a:rPr lang="en-US" sz="3600" dirty="0"/>
              <a:t>Reviewing the Position Description – Page 3</a:t>
            </a:r>
          </a:p>
        </p:txBody>
      </p:sp>
      <p:pic>
        <p:nvPicPr>
          <p:cNvPr id="7" name="Content Placeholder 6">
            <a:extLst>
              <a:ext uri="{FF2B5EF4-FFF2-40B4-BE49-F238E27FC236}">
                <a16:creationId xmlns:a16="http://schemas.microsoft.com/office/drawing/2014/main" id="{F9082B7A-9F5F-4945-8FEE-2D16D040BD1D}"/>
              </a:ext>
            </a:extLst>
          </p:cNvPr>
          <p:cNvPicPr>
            <a:picLocks noGrp="1" noChangeAspect="1"/>
          </p:cNvPicPr>
          <p:nvPr>
            <p:ph idx="1"/>
          </p:nvPr>
        </p:nvPicPr>
        <p:blipFill>
          <a:blip r:embed="rId2"/>
          <a:stretch>
            <a:fillRect/>
          </a:stretch>
        </p:blipFill>
        <p:spPr>
          <a:xfrm>
            <a:off x="2775404" y="1012825"/>
            <a:ext cx="6641191" cy="4351338"/>
          </a:xfrm>
        </p:spPr>
      </p:pic>
      <p:sp>
        <p:nvSpPr>
          <p:cNvPr id="9" name="TextBox 8">
            <a:extLst>
              <a:ext uri="{FF2B5EF4-FFF2-40B4-BE49-F238E27FC236}">
                <a16:creationId xmlns:a16="http://schemas.microsoft.com/office/drawing/2014/main" id="{FA0333D9-1E43-40EF-B0C9-2075AA204F91}"/>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948749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EB2C0-99F1-4FC1-8081-979505E4B806}"/>
              </a:ext>
            </a:extLst>
          </p:cNvPr>
          <p:cNvSpPr>
            <a:spLocks noGrp="1"/>
          </p:cNvSpPr>
          <p:nvPr>
            <p:ph type="title"/>
          </p:nvPr>
        </p:nvSpPr>
        <p:spPr>
          <a:xfrm>
            <a:off x="838200" y="365126"/>
            <a:ext cx="10515600" cy="540808"/>
          </a:xfrm>
        </p:spPr>
        <p:txBody>
          <a:bodyPr>
            <a:normAutofit fontScale="90000"/>
          </a:bodyPr>
          <a:lstStyle/>
          <a:p>
            <a:pPr algn="ctr"/>
            <a:r>
              <a:rPr lang="en-US" sz="3600" dirty="0"/>
              <a:t>Reviewing the Position Description – Page 4</a:t>
            </a:r>
          </a:p>
        </p:txBody>
      </p:sp>
      <p:pic>
        <p:nvPicPr>
          <p:cNvPr id="5" name="Content Placeholder 4">
            <a:extLst>
              <a:ext uri="{FF2B5EF4-FFF2-40B4-BE49-F238E27FC236}">
                <a16:creationId xmlns:a16="http://schemas.microsoft.com/office/drawing/2014/main" id="{0EE4AEC0-E7BC-4899-A62A-578F398FA38E}"/>
              </a:ext>
            </a:extLst>
          </p:cNvPr>
          <p:cNvPicPr>
            <a:picLocks noGrp="1" noChangeAspect="1"/>
          </p:cNvPicPr>
          <p:nvPr>
            <p:ph idx="1"/>
          </p:nvPr>
        </p:nvPicPr>
        <p:blipFill>
          <a:blip r:embed="rId2"/>
          <a:stretch>
            <a:fillRect/>
          </a:stretch>
        </p:blipFill>
        <p:spPr>
          <a:xfrm>
            <a:off x="2997664" y="905934"/>
            <a:ext cx="6196669" cy="4351338"/>
          </a:xfrm>
        </p:spPr>
      </p:pic>
      <p:sp>
        <p:nvSpPr>
          <p:cNvPr id="10" name="TextBox 9">
            <a:extLst>
              <a:ext uri="{FF2B5EF4-FFF2-40B4-BE49-F238E27FC236}">
                <a16:creationId xmlns:a16="http://schemas.microsoft.com/office/drawing/2014/main" id="{BB78D9FC-A836-42A7-A5BD-7A649D28B365}"/>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1239067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17E1-784F-4243-94F0-CCB19BDEB9CE}"/>
              </a:ext>
            </a:extLst>
          </p:cNvPr>
          <p:cNvSpPr>
            <a:spLocks noGrp="1"/>
          </p:cNvSpPr>
          <p:nvPr>
            <p:ph type="title"/>
          </p:nvPr>
        </p:nvSpPr>
        <p:spPr>
          <a:xfrm>
            <a:off x="838200" y="365126"/>
            <a:ext cx="10515600" cy="447674"/>
          </a:xfrm>
        </p:spPr>
        <p:txBody>
          <a:bodyPr>
            <a:normAutofit fontScale="90000"/>
          </a:bodyPr>
          <a:lstStyle/>
          <a:p>
            <a:pPr algn="ctr"/>
            <a:r>
              <a:rPr lang="en-US" sz="3600" dirty="0"/>
              <a:t>Reviewing the Position Description – Page 4</a:t>
            </a:r>
          </a:p>
        </p:txBody>
      </p:sp>
      <p:pic>
        <p:nvPicPr>
          <p:cNvPr id="7" name="Content Placeholder 6">
            <a:extLst>
              <a:ext uri="{FF2B5EF4-FFF2-40B4-BE49-F238E27FC236}">
                <a16:creationId xmlns:a16="http://schemas.microsoft.com/office/drawing/2014/main" id="{4E261129-CC3B-4D12-97DF-93816189ACE4}"/>
              </a:ext>
            </a:extLst>
          </p:cNvPr>
          <p:cNvPicPr>
            <a:picLocks noGrp="1" noChangeAspect="1"/>
          </p:cNvPicPr>
          <p:nvPr>
            <p:ph idx="1"/>
          </p:nvPr>
        </p:nvPicPr>
        <p:blipFill>
          <a:blip r:embed="rId2"/>
          <a:stretch>
            <a:fillRect/>
          </a:stretch>
        </p:blipFill>
        <p:spPr>
          <a:xfrm>
            <a:off x="2956222" y="953558"/>
            <a:ext cx="6144089" cy="4351338"/>
          </a:xfrm>
        </p:spPr>
      </p:pic>
      <p:sp>
        <p:nvSpPr>
          <p:cNvPr id="9" name="TextBox 8">
            <a:extLst>
              <a:ext uri="{FF2B5EF4-FFF2-40B4-BE49-F238E27FC236}">
                <a16:creationId xmlns:a16="http://schemas.microsoft.com/office/drawing/2014/main" id="{B1A4E579-2298-4A48-BA93-EF890014ACB8}"/>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3236696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DFEC-524E-4126-B5B9-3BFE7E834501}"/>
              </a:ext>
            </a:extLst>
          </p:cNvPr>
          <p:cNvSpPr>
            <a:spLocks noGrp="1"/>
          </p:cNvSpPr>
          <p:nvPr>
            <p:ph type="title"/>
          </p:nvPr>
        </p:nvSpPr>
        <p:spPr>
          <a:xfrm>
            <a:off x="838200" y="365125"/>
            <a:ext cx="10515600" cy="434975"/>
          </a:xfrm>
        </p:spPr>
        <p:txBody>
          <a:bodyPr>
            <a:noAutofit/>
          </a:bodyPr>
          <a:lstStyle/>
          <a:p>
            <a:pPr algn="ctr"/>
            <a:r>
              <a:rPr lang="en-US" sz="3200" dirty="0"/>
              <a:t>Approval</a:t>
            </a:r>
          </a:p>
        </p:txBody>
      </p:sp>
      <p:sp>
        <p:nvSpPr>
          <p:cNvPr id="6" name="TextBox 5">
            <a:extLst>
              <a:ext uri="{FF2B5EF4-FFF2-40B4-BE49-F238E27FC236}">
                <a16:creationId xmlns:a16="http://schemas.microsoft.com/office/drawing/2014/main" id="{929E558D-984B-4B56-A349-16664B00202F}"/>
              </a:ext>
            </a:extLst>
          </p:cNvPr>
          <p:cNvSpPr txBox="1"/>
          <p:nvPr/>
        </p:nvSpPr>
        <p:spPr>
          <a:xfrm>
            <a:off x="838200" y="5765800"/>
            <a:ext cx="10058400" cy="738664"/>
          </a:xfrm>
          <a:prstGeom prst="rect">
            <a:avLst/>
          </a:prstGeom>
          <a:noFill/>
        </p:spPr>
        <p:txBody>
          <a:bodyPr wrap="square" rtlCol="0">
            <a:spAutoFit/>
          </a:bodyPr>
          <a:lstStyle/>
          <a:p>
            <a:r>
              <a:rPr lang="en-US" sz="1400" b="1" dirty="0"/>
              <a:t>Your name should appear in the “Position Reports to” box.  The Approval Process should include yourself as “Approver 1” and an HR Representative for “HR Reviewer.”  Once you have reviewed the entire P.D., click on the “Approve” box and the P.D. will be forwarded to HR for final review.  If HR makes any last minute changes, the P.D. will be returned to you for additional approval.  Go to next slide.</a:t>
            </a:r>
          </a:p>
        </p:txBody>
      </p:sp>
      <p:pic>
        <p:nvPicPr>
          <p:cNvPr id="12" name="Content Placeholder 11">
            <a:extLst>
              <a:ext uri="{FF2B5EF4-FFF2-40B4-BE49-F238E27FC236}">
                <a16:creationId xmlns:a16="http://schemas.microsoft.com/office/drawing/2014/main" id="{FD2D835B-8F33-4FA7-8ECC-186B588CFAE6}"/>
              </a:ext>
            </a:extLst>
          </p:cNvPr>
          <p:cNvPicPr>
            <a:picLocks noGrp="1" noChangeAspect="1"/>
          </p:cNvPicPr>
          <p:nvPr>
            <p:ph idx="1"/>
          </p:nvPr>
        </p:nvPicPr>
        <p:blipFill>
          <a:blip r:embed="rId2"/>
          <a:stretch>
            <a:fillRect/>
          </a:stretch>
        </p:blipFill>
        <p:spPr>
          <a:xfrm>
            <a:off x="2303530" y="901700"/>
            <a:ext cx="7500870" cy="4470401"/>
          </a:xfrm>
        </p:spPr>
      </p:pic>
    </p:spTree>
    <p:extLst>
      <p:ext uri="{BB962C8B-B14F-4D97-AF65-F5344CB8AC3E}">
        <p14:creationId xmlns:p14="http://schemas.microsoft.com/office/powerpoint/2010/main" val="3156124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C8E91-A2F9-4A4A-A4A3-5C2B31D52E3D}"/>
              </a:ext>
            </a:extLst>
          </p:cNvPr>
          <p:cNvSpPr>
            <a:spLocks noGrp="1"/>
          </p:cNvSpPr>
          <p:nvPr>
            <p:ph type="title"/>
          </p:nvPr>
        </p:nvSpPr>
        <p:spPr>
          <a:xfrm>
            <a:off x="838200" y="365126"/>
            <a:ext cx="10515600" cy="430742"/>
          </a:xfrm>
        </p:spPr>
        <p:txBody>
          <a:bodyPr>
            <a:noAutofit/>
          </a:bodyPr>
          <a:lstStyle/>
          <a:p>
            <a:pPr algn="ctr"/>
            <a:r>
              <a:rPr lang="en-US" sz="3200" dirty="0"/>
              <a:t>Next Steps</a:t>
            </a:r>
          </a:p>
        </p:txBody>
      </p:sp>
      <p:sp>
        <p:nvSpPr>
          <p:cNvPr id="7" name="TextBox 6">
            <a:extLst>
              <a:ext uri="{FF2B5EF4-FFF2-40B4-BE49-F238E27FC236}">
                <a16:creationId xmlns:a16="http://schemas.microsoft.com/office/drawing/2014/main" id="{4E19B5B9-B317-47AF-B480-5669CB081BCD}"/>
              </a:ext>
            </a:extLst>
          </p:cNvPr>
          <p:cNvSpPr txBox="1"/>
          <p:nvPr/>
        </p:nvSpPr>
        <p:spPr>
          <a:xfrm>
            <a:off x="2235200" y="1701800"/>
            <a:ext cx="8331200" cy="1754326"/>
          </a:xfrm>
          <a:prstGeom prst="rect">
            <a:avLst/>
          </a:prstGeom>
          <a:noFill/>
        </p:spPr>
        <p:txBody>
          <a:bodyPr wrap="square" rtlCol="0">
            <a:spAutoFit/>
          </a:bodyPr>
          <a:lstStyle/>
          <a:p>
            <a:r>
              <a:rPr lang="en-US" dirty="0">
                <a:highlight>
                  <a:srgbClr val="FFFF00"/>
                </a:highlight>
              </a:rPr>
              <a:t>Once the Position Description has received final approval, you will be able to begin the Employee Performance Profile for 2026.  You will receive these instructions in a separate email shortly after completing the P.D.</a:t>
            </a:r>
          </a:p>
          <a:p>
            <a:endParaRPr lang="en-US" dirty="0"/>
          </a:p>
          <a:p>
            <a:r>
              <a:rPr lang="en-US" dirty="0"/>
              <a:t>If you have any questions throughout the process, please feel free to contact Human Resources at extension 2074 or email at humres@longwood.edu.</a:t>
            </a:r>
          </a:p>
        </p:txBody>
      </p:sp>
    </p:spTree>
    <p:extLst>
      <p:ext uri="{BB962C8B-B14F-4D97-AF65-F5344CB8AC3E}">
        <p14:creationId xmlns:p14="http://schemas.microsoft.com/office/powerpoint/2010/main" val="79877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692AD-759E-4296-9A0B-B44BE217F395}"/>
              </a:ext>
            </a:extLst>
          </p:cNvPr>
          <p:cNvSpPr>
            <a:spLocks noGrp="1"/>
          </p:cNvSpPr>
          <p:nvPr>
            <p:ph type="title"/>
          </p:nvPr>
        </p:nvSpPr>
        <p:spPr>
          <a:xfrm>
            <a:off x="838200" y="365126"/>
            <a:ext cx="10515600" cy="506942"/>
          </a:xfrm>
        </p:spPr>
        <p:txBody>
          <a:bodyPr>
            <a:noAutofit/>
          </a:bodyPr>
          <a:lstStyle/>
          <a:p>
            <a:pPr algn="ctr"/>
            <a:r>
              <a:rPr lang="en-US" sz="3200" dirty="0"/>
              <a:t>Page Up Landing Page</a:t>
            </a:r>
          </a:p>
        </p:txBody>
      </p:sp>
      <p:pic>
        <p:nvPicPr>
          <p:cNvPr id="5" name="Content Placeholder 4">
            <a:extLst>
              <a:ext uri="{FF2B5EF4-FFF2-40B4-BE49-F238E27FC236}">
                <a16:creationId xmlns:a16="http://schemas.microsoft.com/office/drawing/2014/main" id="{EB3B8744-7D65-4DD9-B5A3-796A6473367C}"/>
              </a:ext>
            </a:extLst>
          </p:cNvPr>
          <p:cNvPicPr>
            <a:picLocks noGrp="1" noChangeAspect="1"/>
          </p:cNvPicPr>
          <p:nvPr>
            <p:ph idx="1"/>
          </p:nvPr>
        </p:nvPicPr>
        <p:blipFill>
          <a:blip r:embed="rId2"/>
          <a:stretch>
            <a:fillRect/>
          </a:stretch>
        </p:blipFill>
        <p:spPr>
          <a:xfrm>
            <a:off x="1409192" y="987425"/>
            <a:ext cx="9373615" cy="4351338"/>
          </a:xfrm>
        </p:spPr>
      </p:pic>
      <p:sp>
        <p:nvSpPr>
          <p:cNvPr id="8" name="TextBox 7">
            <a:extLst>
              <a:ext uri="{FF2B5EF4-FFF2-40B4-BE49-F238E27FC236}">
                <a16:creationId xmlns:a16="http://schemas.microsoft.com/office/drawing/2014/main" id="{1F7B53BD-EAC1-4515-B5FD-B2BB3880FBFD}"/>
              </a:ext>
            </a:extLst>
          </p:cNvPr>
          <p:cNvSpPr txBox="1"/>
          <p:nvPr/>
        </p:nvSpPr>
        <p:spPr>
          <a:xfrm>
            <a:off x="956733" y="5952067"/>
            <a:ext cx="9965267" cy="307777"/>
          </a:xfrm>
          <a:prstGeom prst="rect">
            <a:avLst/>
          </a:prstGeom>
          <a:noFill/>
        </p:spPr>
        <p:txBody>
          <a:bodyPr wrap="square" rtlCol="0">
            <a:spAutoFit/>
          </a:bodyPr>
          <a:lstStyle/>
          <a:p>
            <a:r>
              <a:rPr lang="en-US" sz="1400" b="1" dirty="0"/>
              <a:t>From here, click on “Recruitment Administration,” the link on the left which will take you to a dashboard.  Go to the next slide.</a:t>
            </a:r>
          </a:p>
        </p:txBody>
      </p:sp>
    </p:spTree>
    <p:extLst>
      <p:ext uri="{BB962C8B-B14F-4D97-AF65-F5344CB8AC3E}">
        <p14:creationId xmlns:p14="http://schemas.microsoft.com/office/powerpoint/2010/main" val="331112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78336-73FB-484A-98E2-5593770E5202}"/>
              </a:ext>
            </a:extLst>
          </p:cNvPr>
          <p:cNvSpPr>
            <a:spLocks noGrp="1"/>
          </p:cNvSpPr>
          <p:nvPr>
            <p:ph type="title"/>
          </p:nvPr>
        </p:nvSpPr>
        <p:spPr>
          <a:xfrm>
            <a:off x="838200" y="365126"/>
            <a:ext cx="10515600" cy="515408"/>
          </a:xfrm>
        </p:spPr>
        <p:txBody>
          <a:bodyPr>
            <a:noAutofit/>
          </a:bodyPr>
          <a:lstStyle/>
          <a:p>
            <a:pPr algn="ctr"/>
            <a:r>
              <a:rPr lang="en-US" sz="3200" dirty="0"/>
              <a:t>Security Token</a:t>
            </a:r>
          </a:p>
        </p:txBody>
      </p:sp>
      <p:pic>
        <p:nvPicPr>
          <p:cNvPr id="5" name="Content Placeholder 4">
            <a:extLst>
              <a:ext uri="{FF2B5EF4-FFF2-40B4-BE49-F238E27FC236}">
                <a16:creationId xmlns:a16="http://schemas.microsoft.com/office/drawing/2014/main" id="{74FDD73E-FE58-43B3-AB79-8A8283534897}"/>
              </a:ext>
            </a:extLst>
          </p:cNvPr>
          <p:cNvPicPr>
            <a:picLocks noGrp="1" noChangeAspect="1"/>
          </p:cNvPicPr>
          <p:nvPr>
            <p:ph idx="1"/>
          </p:nvPr>
        </p:nvPicPr>
        <p:blipFill>
          <a:blip r:embed="rId2"/>
          <a:stretch>
            <a:fillRect/>
          </a:stretch>
        </p:blipFill>
        <p:spPr>
          <a:xfrm>
            <a:off x="1590675" y="1444889"/>
            <a:ext cx="9010650" cy="3724275"/>
          </a:xfrm>
        </p:spPr>
      </p:pic>
      <p:sp>
        <p:nvSpPr>
          <p:cNvPr id="6" name="TextBox 5">
            <a:extLst>
              <a:ext uri="{FF2B5EF4-FFF2-40B4-BE49-F238E27FC236}">
                <a16:creationId xmlns:a16="http://schemas.microsoft.com/office/drawing/2014/main" id="{183847F3-A69C-4032-A4DA-71ED6AE5DA93}"/>
              </a:ext>
            </a:extLst>
          </p:cNvPr>
          <p:cNvSpPr txBox="1"/>
          <p:nvPr/>
        </p:nvSpPr>
        <p:spPr>
          <a:xfrm>
            <a:off x="948268" y="5733519"/>
            <a:ext cx="9653058" cy="523220"/>
          </a:xfrm>
          <a:prstGeom prst="rect">
            <a:avLst/>
          </a:prstGeom>
          <a:noFill/>
        </p:spPr>
        <p:txBody>
          <a:bodyPr wrap="square" rtlCol="0">
            <a:spAutoFit/>
          </a:bodyPr>
          <a:lstStyle/>
          <a:p>
            <a:r>
              <a:rPr lang="en-US" sz="1400" b="1" dirty="0"/>
              <a:t>The system automatically issues a security token.  Check your email, copy the number, enter it in this box that appears on your computer and hit continue. Go to next slide.</a:t>
            </a:r>
          </a:p>
        </p:txBody>
      </p:sp>
    </p:spTree>
    <p:extLst>
      <p:ext uri="{BB962C8B-B14F-4D97-AF65-F5344CB8AC3E}">
        <p14:creationId xmlns:p14="http://schemas.microsoft.com/office/powerpoint/2010/main" val="93300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0DDE1-A322-4E10-AD89-57699D007197}"/>
              </a:ext>
            </a:extLst>
          </p:cNvPr>
          <p:cNvSpPr>
            <a:spLocks noGrp="1"/>
          </p:cNvSpPr>
          <p:nvPr>
            <p:ph type="title"/>
          </p:nvPr>
        </p:nvSpPr>
        <p:spPr>
          <a:xfrm>
            <a:off x="838200" y="365125"/>
            <a:ext cx="10515600" cy="371475"/>
          </a:xfrm>
        </p:spPr>
        <p:txBody>
          <a:bodyPr>
            <a:noAutofit/>
          </a:bodyPr>
          <a:lstStyle/>
          <a:p>
            <a:pPr algn="ctr"/>
            <a:r>
              <a:rPr lang="en-US" sz="3200" dirty="0"/>
              <a:t>Jobs Awaiting Approval</a:t>
            </a:r>
          </a:p>
        </p:txBody>
      </p:sp>
      <p:pic>
        <p:nvPicPr>
          <p:cNvPr id="5" name="Content Placeholder 4">
            <a:extLst>
              <a:ext uri="{FF2B5EF4-FFF2-40B4-BE49-F238E27FC236}">
                <a16:creationId xmlns:a16="http://schemas.microsoft.com/office/drawing/2014/main" id="{FA41D537-1E19-4E91-9FA4-39EF5F4F7C7E}"/>
              </a:ext>
            </a:extLst>
          </p:cNvPr>
          <p:cNvPicPr>
            <a:picLocks noGrp="1" noChangeAspect="1"/>
          </p:cNvPicPr>
          <p:nvPr>
            <p:ph idx="1"/>
          </p:nvPr>
        </p:nvPicPr>
        <p:blipFill>
          <a:blip r:embed="rId2"/>
          <a:stretch>
            <a:fillRect/>
          </a:stretch>
        </p:blipFill>
        <p:spPr>
          <a:xfrm>
            <a:off x="838200" y="1079501"/>
            <a:ext cx="10515600" cy="4038599"/>
          </a:xfrm>
        </p:spPr>
      </p:pic>
      <p:sp>
        <p:nvSpPr>
          <p:cNvPr id="7" name="TextBox 6">
            <a:extLst>
              <a:ext uri="{FF2B5EF4-FFF2-40B4-BE49-F238E27FC236}">
                <a16:creationId xmlns:a16="http://schemas.microsoft.com/office/drawing/2014/main" id="{E1E16589-7AE3-49D7-9E72-F04E31F054E8}"/>
              </a:ext>
            </a:extLst>
          </p:cNvPr>
          <p:cNvSpPr txBox="1"/>
          <p:nvPr/>
        </p:nvSpPr>
        <p:spPr>
          <a:xfrm>
            <a:off x="838200" y="5791200"/>
            <a:ext cx="10414000" cy="307777"/>
          </a:xfrm>
          <a:prstGeom prst="rect">
            <a:avLst/>
          </a:prstGeom>
          <a:noFill/>
        </p:spPr>
        <p:txBody>
          <a:bodyPr wrap="square" rtlCol="0">
            <a:spAutoFit/>
          </a:bodyPr>
          <a:lstStyle/>
          <a:p>
            <a:r>
              <a:rPr lang="en-US" sz="1400" b="1" dirty="0"/>
              <a:t>In the box on the right, labeled “Manager Activities,” click on the link for “Jobs awaiting your approval.”  Go to the next slide.</a:t>
            </a:r>
          </a:p>
        </p:txBody>
      </p:sp>
    </p:spTree>
    <p:extLst>
      <p:ext uri="{BB962C8B-B14F-4D97-AF65-F5344CB8AC3E}">
        <p14:creationId xmlns:p14="http://schemas.microsoft.com/office/powerpoint/2010/main" val="648115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945EC-B186-4BD1-94BD-0098C7397BF0}"/>
              </a:ext>
            </a:extLst>
          </p:cNvPr>
          <p:cNvSpPr>
            <a:spLocks noGrp="1"/>
          </p:cNvSpPr>
          <p:nvPr>
            <p:ph type="title"/>
          </p:nvPr>
        </p:nvSpPr>
        <p:spPr>
          <a:xfrm>
            <a:off x="838200" y="365125"/>
            <a:ext cx="10515600" cy="536575"/>
          </a:xfrm>
        </p:spPr>
        <p:txBody>
          <a:bodyPr>
            <a:normAutofit/>
          </a:bodyPr>
          <a:lstStyle/>
          <a:p>
            <a:pPr algn="ctr"/>
            <a:r>
              <a:rPr lang="en-US" sz="3200" dirty="0"/>
              <a:t>Manage Approvals</a:t>
            </a:r>
          </a:p>
        </p:txBody>
      </p:sp>
      <p:pic>
        <p:nvPicPr>
          <p:cNvPr id="5" name="Content Placeholder 4">
            <a:extLst>
              <a:ext uri="{FF2B5EF4-FFF2-40B4-BE49-F238E27FC236}">
                <a16:creationId xmlns:a16="http://schemas.microsoft.com/office/drawing/2014/main" id="{D0BCB725-35BD-4ABD-884B-B7A16285AA10}"/>
              </a:ext>
            </a:extLst>
          </p:cNvPr>
          <p:cNvPicPr>
            <a:picLocks noGrp="1" noChangeAspect="1"/>
          </p:cNvPicPr>
          <p:nvPr>
            <p:ph idx="1"/>
          </p:nvPr>
        </p:nvPicPr>
        <p:blipFill>
          <a:blip r:embed="rId2"/>
          <a:stretch>
            <a:fillRect/>
          </a:stretch>
        </p:blipFill>
        <p:spPr>
          <a:xfrm>
            <a:off x="838200" y="1485900"/>
            <a:ext cx="10515600" cy="3454400"/>
          </a:xfrm>
        </p:spPr>
      </p:pic>
      <p:sp>
        <p:nvSpPr>
          <p:cNvPr id="6" name="TextBox 5">
            <a:extLst>
              <a:ext uri="{FF2B5EF4-FFF2-40B4-BE49-F238E27FC236}">
                <a16:creationId xmlns:a16="http://schemas.microsoft.com/office/drawing/2014/main" id="{1A68BDE5-2A07-48C5-B4F1-5B1D677E3148}"/>
              </a:ext>
            </a:extLst>
          </p:cNvPr>
          <p:cNvSpPr txBox="1"/>
          <p:nvPr/>
        </p:nvSpPr>
        <p:spPr>
          <a:xfrm>
            <a:off x="838200" y="5600700"/>
            <a:ext cx="10325100" cy="523220"/>
          </a:xfrm>
          <a:prstGeom prst="rect">
            <a:avLst/>
          </a:prstGeom>
          <a:noFill/>
        </p:spPr>
        <p:txBody>
          <a:bodyPr wrap="square" rtlCol="0">
            <a:spAutoFit/>
          </a:bodyPr>
          <a:lstStyle/>
          <a:p>
            <a:r>
              <a:rPr lang="en-US" sz="1400" b="1" dirty="0"/>
              <a:t>The job should appear on this screen with your name under “Position Reports To.”  Click on the “View” button to the right of the job.  Go to the next slide.</a:t>
            </a:r>
          </a:p>
        </p:txBody>
      </p:sp>
    </p:spTree>
    <p:extLst>
      <p:ext uri="{BB962C8B-B14F-4D97-AF65-F5344CB8AC3E}">
        <p14:creationId xmlns:p14="http://schemas.microsoft.com/office/powerpoint/2010/main" val="2799603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A701E-11B1-485D-B300-4ED11AE5DF54}"/>
              </a:ext>
            </a:extLst>
          </p:cNvPr>
          <p:cNvSpPr>
            <a:spLocks noGrp="1"/>
          </p:cNvSpPr>
          <p:nvPr>
            <p:ph type="title"/>
          </p:nvPr>
        </p:nvSpPr>
        <p:spPr>
          <a:xfrm>
            <a:off x="838200" y="365126"/>
            <a:ext cx="10515600" cy="413808"/>
          </a:xfrm>
        </p:spPr>
        <p:txBody>
          <a:bodyPr>
            <a:normAutofit fontScale="90000"/>
          </a:bodyPr>
          <a:lstStyle/>
          <a:p>
            <a:pPr algn="ctr"/>
            <a:r>
              <a:rPr lang="en-US" sz="3200" dirty="0"/>
              <a:t>Note Before Beginning the Review</a:t>
            </a:r>
          </a:p>
        </p:txBody>
      </p:sp>
      <p:pic>
        <p:nvPicPr>
          <p:cNvPr id="4" name="Content Placeholder 4">
            <a:extLst>
              <a:ext uri="{FF2B5EF4-FFF2-40B4-BE49-F238E27FC236}">
                <a16:creationId xmlns:a16="http://schemas.microsoft.com/office/drawing/2014/main" id="{0DDC4DC9-68A3-4563-B54F-DC7C49AB619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4839" y="885825"/>
            <a:ext cx="8722188" cy="4351338"/>
          </a:xfrm>
        </p:spPr>
      </p:pic>
      <p:sp>
        <p:nvSpPr>
          <p:cNvPr id="5" name="TextBox 4">
            <a:extLst>
              <a:ext uri="{FF2B5EF4-FFF2-40B4-BE49-F238E27FC236}">
                <a16:creationId xmlns:a16="http://schemas.microsoft.com/office/drawing/2014/main" id="{0358CD26-F438-4FCF-BAAC-8691EC2E1CAC}"/>
              </a:ext>
            </a:extLst>
          </p:cNvPr>
          <p:cNvSpPr txBox="1"/>
          <p:nvPr/>
        </p:nvSpPr>
        <p:spPr>
          <a:xfrm>
            <a:off x="931333" y="5774267"/>
            <a:ext cx="10236200" cy="738664"/>
          </a:xfrm>
          <a:prstGeom prst="rect">
            <a:avLst/>
          </a:prstGeom>
          <a:noFill/>
        </p:spPr>
        <p:txBody>
          <a:bodyPr wrap="square" rtlCol="0">
            <a:spAutoFit/>
          </a:bodyPr>
          <a:lstStyle/>
          <a:p>
            <a:r>
              <a:rPr lang="en-US" sz="1400" b="1" dirty="0"/>
              <a:t>NOTE:  If you need to stop during the process and return to complete it later, click on the “Save” box at the bottom of the page and exit the program.  When you return, start back at slide #1 (sign in) of this slide show.  When you arrive at slide #5, click on “View” and you should be able to continue where you left off.</a:t>
            </a:r>
          </a:p>
        </p:txBody>
      </p:sp>
    </p:spTree>
    <p:extLst>
      <p:ext uri="{BB962C8B-B14F-4D97-AF65-F5344CB8AC3E}">
        <p14:creationId xmlns:p14="http://schemas.microsoft.com/office/powerpoint/2010/main" val="15051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5395-575C-4AAA-BF7F-5BE612A0638A}"/>
              </a:ext>
            </a:extLst>
          </p:cNvPr>
          <p:cNvSpPr>
            <a:spLocks noGrp="1"/>
          </p:cNvSpPr>
          <p:nvPr>
            <p:ph type="title"/>
          </p:nvPr>
        </p:nvSpPr>
        <p:spPr>
          <a:xfrm>
            <a:off x="838200" y="365125"/>
            <a:ext cx="10515600" cy="485775"/>
          </a:xfrm>
        </p:spPr>
        <p:txBody>
          <a:bodyPr>
            <a:noAutofit/>
          </a:bodyPr>
          <a:lstStyle/>
          <a:p>
            <a:pPr algn="ctr"/>
            <a:r>
              <a:rPr lang="en-US" sz="3200" dirty="0"/>
              <a:t>Reviewing the Position Description</a:t>
            </a:r>
          </a:p>
        </p:txBody>
      </p:sp>
      <p:pic>
        <p:nvPicPr>
          <p:cNvPr id="5" name="Content Placeholder 4">
            <a:extLst>
              <a:ext uri="{FF2B5EF4-FFF2-40B4-BE49-F238E27FC236}">
                <a16:creationId xmlns:a16="http://schemas.microsoft.com/office/drawing/2014/main" id="{6A39BE1A-599C-4CA9-BDA2-BF54A665C34A}"/>
              </a:ext>
            </a:extLst>
          </p:cNvPr>
          <p:cNvPicPr>
            <a:picLocks noGrp="1" noChangeAspect="1"/>
          </p:cNvPicPr>
          <p:nvPr>
            <p:ph idx="1"/>
          </p:nvPr>
        </p:nvPicPr>
        <p:blipFill>
          <a:blip r:embed="rId2"/>
          <a:stretch>
            <a:fillRect/>
          </a:stretch>
        </p:blipFill>
        <p:spPr>
          <a:xfrm>
            <a:off x="1712224" y="965201"/>
            <a:ext cx="8767552" cy="4368800"/>
          </a:xfrm>
        </p:spPr>
      </p:pic>
      <p:sp>
        <p:nvSpPr>
          <p:cNvPr id="7" name="TextBox 6">
            <a:extLst>
              <a:ext uri="{FF2B5EF4-FFF2-40B4-BE49-F238E27FC236}">
                <a16:creationId xmlns:a16="http://schemas.microsoft.com/office/drawing/2014/main" id="{A5B04DBC-8FCB-4093-AB9E-47E9135B56FA}"/>
              </a:ext>
            </a:extLst>
          </p:cNvPr>
          <p:cNvSpPr txBox="1"/>
          <p:nvPr/>
        </p:nvSpPr>
        <p:spPr>
          <a:xfrm>
            <a:off x="1638300" y="5626100"/>
            <a:ext cx="8841476" cy="738664"/>
          </a:xfrm>
          <a:prstGeom prst="rect">
            <a:avLst/>
          </a:prstGeom>
          <a:noFill/>
        </p:spPr>
        <p:txBody>
          <a:bodyPr wrap="square" rtlCol="0">
            <a:spAutoFit/>
          </a:bodyPr>
          <a:lstStyle/>
          <a:p>
            <a:pPr marL="0" marR="0">
              <a:spcBef>
                <a:spcPts val="0"/>
              </a:spcBef>
              <a:spcAft>
                <a:spcPts val="0"/>
              </a:spcAft>
            </a:pPr>
            <a:r>
              <a:rPr lang="en-US" sz="14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Position Description should appear with the information included.  Please review all of the information (most of which is available on the EWP) to verify the accuracy.  If you have a question about this information, please contact HR @ 2074.  Go to the next slide.</a:t>
            </a:r>
            <a:endParaRPr lang="en-US" sz="140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35201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F4994-7719-499C-8D09-26E5DFC20639}"/>
              </a:ext>
            </a:extLst>
          </p:cNvPr>
          <p:cNvSpPr>
            <a:spLocks noGrp="1"/>
          </p:cNvSpPr>
          <p:nvPr>
            <p:ph type="title"/>
          </p:nvPr>
        </p:nvSpPr>
        <p:spPr>
          <a:xfrm>
            <a:off x="838200" y="365126"/>
            <a:ext cx="10515600" cy="481541"/>
          </a:xfrm>
        </p:spPr>
        <p:txBody>
          <a:bodyPr>
            <a:normAutofit fontScale="90000"/>
          </a:bodyPr>
          <a:lstStyle/>
          <a:p>
            <a:pPr algn="ctr"/>
            <a:r>
              <a:rPr lang="en-US" sz="3200" dirty="0"/>
              <a:t>Reviewing the Position Description – Page 2</a:t>
            </a:r>
          </a:p>
        </p:txBody>
      </p:sp>
      <p:pic>
        <p:nvPicPr>
          <p:cNvPr id="7" name="Content Placeholder 6">
            <a:extLst>
              <a:ext uri="{FF2B5EF4-FFF2-40B4-BE49-F238E27FC236}">
                <a16:creationId xmlns:a16="http://schemas.microsoft.com/office/drawing/2014/main" id="{7466257F-3082-4BF0-8EE5-992270667946}"/>
              </a:ext>
            </a:extLst>
          </p:cNvPr>
          <p:cNvPicPr>
            <a:picLocks noGrp="1" noChangeAspect="1"/>
          </p:cNvPicPr>
          <p:nvPr>
            <p:ph idx="1"/>
          </p:nvPr>
        </p:nvPicPr>
        <p:blipFill>
          <a:blip r:embed="rId2"/>
          <a:stretch>
            <a:fillRect/>
          </a:stretch>
        </p:blipFill>
        <p:spPr>
          <a:xfrm>
            <a:off x="2446866" y="846667"/>
            <a:ext cx="7298267" cy="4563533"/>
          </a:xfrm>
        </p:spPr>
      </p:pic>
      <p:sp>
        <p:nvSpPr>
          <p:cNvPr id="8" name="TextBox 7">
            <a:extLst>
              <a:ext uri="{FF2B5EF4-FFF2-40B4-BE49-F238E27FC236}">
                <a16:creationId xmlns:a16="http://schemas.microsoft.com/office/drawing/2014/main" id="{BF99FBA2-47D6-47B0-AB68-E99C67DA9AF5}"/>
              </a:ext>
            </a:extLst>
          </p:cNvPr>
          <p:cNvSpPr txBox="1"/>
          <p:nvPr/>
        </p:nvSpPr>
        <p:spPr>
          <a:xfrm>
            <a:off x="1126068" y="6011333"/>
            <a:ext cx="10024532" cy="738664"/>
          </a:xfrm>
          <a:prstGeom prst="rect">
            <a:avLst/>
          </a:prstGeom>
          <a:noFill/>
        </p:spPr>
        <p:txBody>
          <a:bodyPr wrap="square" rtlCol="0">
            <a:spAutoFit/>
          </a:bodyPr>
          <a:lstStyle/>
          <a:p>
            <a:r>
              <a:rPr lang="en-US" sz="1400" b="1" dirty="0"/>
              <a:t>This information should already be included.  Please review all of the information to verify accuracy.  If you have a question about anything above the “Work Description” banner, please contact HR.  The P.D. Effective Date should not be changed.  If any of the information below the P.D. Effective Date is incorrect, you can make corrections.  Go to the next slide.</a:t>
            </a:r>
          </a:p>
        </p:txBody>
      </p:sp>
    </p:spTree>
    <p:extLst>
      <p:ext uri="{BB962C8B-B14F-4D97-AF65-F5344CB8AC3E}">
        <p14:creationId xmlns:p14="http://schemas.microsoft.com/office/powerpoint/2010/main" val="2607205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2CC8D-D6E2-4FCC-96D7-CEDC45686C81}"/>
              </a:ext>
            </a:extLst>
          </p:cNvPr>
          <p:cNvSpPr>
            <a:spLocks noGrp="1"/>
          </p:cNvSpPr>
          <p:nvPr>
            <p:ph type="title"/>
          </p:nvPr>
        </p:nvSpPr>
        <p:spPr>
          <a:xfrm>
            <a:off x="838200" y="365125"/>
            <a:ext cx="10515600" cy="549275"/>
          </a:xfrm>
        </p:spPr>
        <p:txBody>
          <a:bodyPr>
            <a:normAutofit/>
          </a:bodyPr>
          <a:lstStyle/>
          <a:p>
            <a:pPr algn="ctr"/>
            <a:r>
              <a:rPr lang="en-US" sz="3200" dirty="0"/>
              <a:t>Reviewing the Position Description – Page 3</a:t>
            </a:r>
          </a:p>
        </p:txBody>
      </p:sp>
      <p:pic>
        <p:nvPicPr>
          <p:cNvPr id="5" name="Content Placeholder 4">
            <a:extLst>
              <a:ext uri="{FF2B5EF4-FFF2-40B4-BE49-F238E27FC236}">
                <a16:creationId xmlns:a16="http://schemas.microsoft.com/office/drawing/2014/main" id="{44D2F758-BFDD-4B98-BA2B-5DBBFF1EB263}"/>
              </a:ext>
            </a:extLst>
          </p:cNvPr>
          <p:cNvPicPr>
            <a:picLocks noGrp="1" noChangeAspect="1"/>
          </p:cNvPicPr>
          <p:nvPr>
            <p:ph idx="1"/>
          </p:nvPr>
        </p:nvPicPr>
        <p:blipFill>
          <a:blip r:embed="rId2"/>
          <a:stretch>
            <a:fillRect/>
          </a:stretch>
        </p:blipFill>
        <p:spPr>
          <a:xfrm>
            <a:off x="1026583" y="1045369"/>
            <a:ext cx="10020300" cy="4286250"/>
          </a:xfrm>
        </p:spPr>
      </p:pic>
      <p:sp>
        <p:nvSpPr>
          <p:cNvPr id="6" name="TextBox 5">
            <a:extLst>
              <a:ext uri="{FF2B5EF4-FFF2-40B4-BE49-F238E27FC236}">
                <a16:creationId xmlns:a16="http://schemas.microsoft.com/office/drawing/2014/main" id="{3763F7AE-71F8-42C8-8C61-C37AFFBF571C}"/>
              </a:ext>
            </a:extLst>
          </p:cNvPr>
          <p:cNvSpPr txBox="1"/>
          <p:nvPr/>
        </p:nvSpPr>
        <p:spPr>
          <a:xfrm>
            <a:off x="1075267" y="5731933"/>
            <a:ext cx="10020300" cy="738664"/>
          </a:xfrm>
          <a:prstGeom prst="rect">
            <a:avLst/>
          </a:prstGeom>
          <a:noFill/>
        </p:spPr>
        <p:txBody>
          <a:bodyPr wrap="square" rtlCol="0">
            <a:spAutoFit/>
          </a:bodyPr>
          <a:lstStyle/>
          <a:p>
            <a:r>
              <a:rPr lang="en-US" sz="1400" b="1" dirty="0"/>
              <a:t>This information should already be included.  Please review all of the information to verify accuracy.  If any of the information is incorrect, you can make the corrections.  Go to the next slide.</a:t>
            </a:r>
          </a:p>
          <a:p>
            <a:endParaRPr lang="en-US" sz="1400" b="1" dirty="0"/>
          </a:p>
        </p:txBody>
      </p:sp>
    </p:spTree>
    <p:extLst>
      <p:ext uri="{BB962C8B-B14F-4D97-AF65-F5344CB8AC3E}">
        <p14:creationId xmlns:p14="http://schemas.microsoft.com/office/powerpoint/2010/main" val="3464520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1058</TotalTime>
  <Words>1091</Words>
  <Application>Microsoft Office PowerPoint</Application>
  <PresentationFormat>Widescreen</PresentationFormat>
  <Paragraphs>42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E-mail Requesting Approval</vt:lpstr>
      <vt:lpstr>Page Up Landing Page</vt:lpstr>
      <vt:lpstr>Security Token</vt:lpstr>
      <vt:lpstr>Jobs Awaiting Approval</vt:lpstr>
      <vt:lpstr>Manage Approvals</vt:lpstr>
      <vt:lpstr>Note Before Beginning the Review</vt:lpstr>
      <vt:lpstr>Reviewing the Position Description</vt:lpstr>
      <vt:lpstr>Reviewing the Position Description – Page 2</vt:lpstr>
      <vt:lpstr>Reviewing the Position Description – Page 3</vt:lpstr>
      <vt:lpstr>Reviewing the Position Description – Page 3</vt:lpstr>
      <vt:lpstr>Reviewing the Position Description – Page 4</vt:lpstr>
      <vt:lpstr>Reviewing the Position Description – Page 4</vt:lpstr>
      <vt:lpstr>Approval</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Reinson, Bill</dc:creator>
  <cp:lastModifiedBy>Mooney, Lisa</cp:lastModifiedBy>
  <cp:revision>46</cp:revision>
  <dcterms:created xsi:type="dcterms:W3CDTF">2025-08-26T14:14:37Z</dcterms:created>
  <dcterms:modified xsi:type="dcterms:W3CDTF">2026-01-29T16:11:28Z</dcterms:modified>
</cp:coreProperties>
</file>