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303" r:id="rId3"/>
    <p:sldId id="298" r:id="rId4"/>
    <p:sldId id="297" r:id="rId5"/>
    <p:sldId id="283" r:id="rId6"/>
    <p:sldId id="289" r:id="rId7"/>
    <p:sldId id="282" r:id="rId8"/>
    <p:sldId id="291" r:id="rId9"/>
    <p:sldId id="279" r:id="rId10"/>
    <p:sldId id="300" r:id="rId11"/>
    <p:sldId id="280" r:id="rId12"/>
    <p:sldId id="278" r:id="rId13"/>
    <p:sldId id="277" r:id="rId14"/>
    <p:sldId id="299" r:id="rId15"/>
    <p:sldId id="276" r:id="rId16"/>
    <p:sldId id="296" r:id="rId17"/>
    <p:sldId id="275" r:id="rId18"/>
    <p:sldId id="274" r:id="rId19"/>
    <p:sldId id="273" r:id="rId20"/>
    <p:sldId id="301" r:id="rId21"/>
    <p:sldId id="30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47D62-8487-4F12-B0CB-4D00B1CE4D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CB9E0B-BDB0-44DC-8946-AF24C8527D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E22113-6D13-45E1-8BF9-7FCA56D3328B}"/>
              </a:ext>
            </a:extLst>
          </p:cNvPr>
          <p:cNvSpPr>
            <a:spLocks noGrp="1"/>
          </p:cNvSpPr>
          <p:nvPr>
            <p:ph type="dt" sz="half" idx="10"/>
          </p:nvPr>
        </p:nvSpPr>
        <p:spPr/>
        <p:txBody>
          <a:bodyPr/>
          <a:lstStyle/>
          <a:p>
            <a:fld id="{BD577EE4-81D6-41B2-8BA0-B1E67C285468}" type="datetimeFigureOut">
              <a:rPr lang="en-US" smtClean="0"/>
              <a:t>1/29/2026</a:t>
            </a:fld>
            <a:endParaRPr lang="en-US"/>
          </a:p>
        </p:txBody>
      </p:sp>
      <p:sp>
        <p:nvSpPr>
          <p:cNvPr id="5" name="Footer Placeholder 4">
            <a:extLst>
              <a:ext uri="{FF2B5EF4-FFF2-40B4-BE49-F238E27FC236}">
                <a16:creationId xmlns:a16="http://schemas.microsoft.com/office/drawing/2014/main" id="{6C6CF607-9E3E-4410-A67E-9CB5DAE997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FE90CE-47A9-4FC6-895A-BF216A4C07A2}"/>
              </a:ext>
            </a:extLst>
          </p:cNvPr>
          <p:cNvSpPr>
            <a:spLocks noGrp="1"/>
          </p:cNvSpPr>
          <p:nvPr>
            <p:ph type="sldNum" sz="quarter" idx="12"/>
          </p:nvPr>
        </p:nvSpPr>
        <p:spPr/>
        <p:txBody>
          <a:bodyPr/>
          <a:lstStyle/>
          <a:p>
            <a:fld id="{7CE3827F-3469-4529-A90F-5761A59F8B07}" type="slidenum">
              <a:rPr lang="en-US" smtClean="0"/>
              <a:t>‹#›</a:t>
            </a:fld>
            <a:endParaRPr lang="en-US"/>
          </a:p>
        </p:txBody>
      </p:sp>
    </p:spTree>
    <p:extLst>
      <p:ext uri="{BB962C8B-B14F-4D97-AF65-F5344CB8AC3E}">
        <p14:creationId xmlns:p14="http://schemas.microsoft.com/office/powerpoint/2010/main" val="8851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DDB38-9542-4829-96A1-7E0EFB7CC0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11ADD2-0A9D-4C1F-BDEE-C9C5307703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141689-99F2-4B4E-936E-C098311ED68C}"/>
              </a:ext>
            </a:extLst>
          </p:cNvPr>
          <p:cNvSpPr>
            <a:spLocks noGrp="1"/>
          </p:cNvSpPr>
          <p:nvPr>
            <p:ph type="dt" sz="half" idx="10"/>
          </p:nvPr>
        </p:nvSpPr>
        <p:spPr/>
        <p:txBody>
          <a:bodyPr/>
          <a:lstStyle/>
          <a:p>
            <a:fld id="{BD577EE4-81D6-41B2-8BA0-B1E67C285468}" type="datetimeFigureOut">
              <a:rPr lang="en-US" smtClean="0"/>
              <a:t>1/29/2026</a:t>
            </a:fld>
            <a:endParaRPr lang="en-US"/>
          </a:p>
        </p:txBody>
      </p:sp>
      <p:sp>
        <p:nvSpPr>
          <p:cNvPr id="5" name="Footer Placeholder 4">
            <a:extLst>
              <a:ext uri="{FF2B5EF4-FFF2-40B4-BE49-F238E27FC236}">
                <a16:creationId xmlns:a16="http://schemas.microsoft.com/office/drawing/2014/main" id="{973EC9DA-187E-4923-9770-FEDB730DD3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38468F-B356-4D3F-88D4-DA72DFF3E938}"/>
              </a:ext>
            </a:extLst>
          </p:cNvPr>
          <p:cNvSpPr>
            <a:spLocks noGrp="1"/>
          </p:cNvSpPr>
          <p:nvPr>
            <p:ph type="sldNum" sz="quarter" idx="12"/>
          </p:nvPr>
        </p:nvSpPr>
        <p:spPr/>
        <p:txBody>
          <a:bodyPr/>
          <a:lstStyle/>
          <a:p>
            <a:fld id="{7CE3827F-3469-4529-A90F-5761A59F8B07}" type="slidenum">
              <a:rPr lang="en-US" smtClean="0"/>
              <a:t>‹#›</a:t>
            </a:fld>
            <a:endParaRPr lang="en-US"/>
          </a:p>
        </p:txBody>
      </p:sp>
    </p:spTree>
    <p:extLst>
      <p:ext uri="{BB962C8B-B14F-4D97-AF65-F5344CB8AC3E}">
        <p14:creationId xmlns:p14="http://schemas.microsoft.com/office/powerpoint/2010/main" val="3501480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299668-EDB8-4EF8-B8C2-17A17A10DD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15F77-BDE9-44D9-9460-C77B27F51C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BCDB1D-0519-46E5-AA0B-D4972C1EEC18}"/>
              </a:ext>
            </a:extLst>
          </p:cNvPr>
          <p:cNvSpPr>
            <a:spLocks noGrp="1"/>
          </p:cNvSpPr>
          <p:nvPr>
            <p:ph type="dt" sz="half" idx="10"/>
          </p:nvPr>
        </p:nvSpPr>
        <p:spPr/>
        <p:txBody>
          <a:bodyPr/>
          <a:lstStyle/>
          <a:p>
            <a:fld id="{BD577EE4-81D6-41B2-8BA0-B1E67C285468}" type="datetimeFigureOut">
              <a:rPr lang="en-US" smtClean="0"/>
              <a:t>1/29/2026</a:t>
            </a:fld>
            <a:endParaRPr lang="en-US"/>
          </a:p>
        </p:txBody>
      </p:sp>
      <p:sp>
        <p:nvSpPr>
          <p:cNvPr id="5" name="Footer Placeholder 4">
            <a:extLst>
              <a:ext uri="{FF2B5EF4-FFF2-40B4-BE49-F238E27FC236}">
                <a16:creationId xmlns:a16="http://schemas.microsoft.com/office/drawing/2014/main" id="{97582D52-2DE9-45F2-9CC9-CBDFB0421F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7AA8AB-7204-43C1-9C49-464B6F4EC116}"/>
              </a:ext>
            </a:extLst>
          </p:cNvPr>
          <p:cNvSpPr>
            <a:spLocks noGrp="1"/>
          </p:cNvSpPr>
          <p:nvPr>
            <p:ph type="sldNum" sz="quarter" idx="12"/>
          </p:nvPr>
        </p:nvSpPr>
        <p:spPr/>
        <p:txBody>
          <a:bodyPr/>
          <a:lstStyle/>
          <a:p>
            <a:fld id="{7CE3827F-3469-4529-A90F-5761A59F8B07}" type="slidenum">
              <a:rPr lang="en-US" smtClean="0"/>
              <a:t>‹#›</a:t>
            </a:fld>
            <a:endParaRPr lang="en-US"/>
          </a:p>
        </p:txBody>
      </p:sp>
    </p:spTree>
    <p:extLst>
      <p:ext uri="{BB962C8B-B14F-4D97-AF65-F5344CB8AC3E}">
        <p14:creationId xmlns:p14="http://schemas.microsoft.com/office/powerpoint/2010/main" val="254041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83BB-D21A-406B-A6ED-EA838FFB43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56EFF7-27B8-4017-A4A3-B82A126D4E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2E361F-35C8-4D47-9CEB-4DD3506249D1}"/>
              </a:ext>
            </a:extLst>
          </p:cNvPr>
          <p:cNvSpPr>
            <a:spLocks noGrp="1"/>
          </p:cNvSpPr>
          <p:nvPr>
            <p:ph type="dt" sz="half" idx="10"/>
          </p:nvPr>
        </p:nvSpPr>
        <p:spPr/>
        <p:txBody>
          <a:bodyPr/>
          <a:lstStyle/>
          <a:p>
            <a:fld id="{BD577EE4-81D6-41B2-8BA0-B1E67C285468}" type="datetimeFigureOut">
              <a:rPr lang="en-US" smtClean="0"/>
              <a:t>1/29/2026</a:t>
            </a:fld>
            <a:endParaRPr lang="en-US"/>
          </a:p>
        </p:txBody>
      </p:sp>
      <p:sp>
        <p:nvSpPr>
          <p:cNvPr id="5" name="Footer Placeholder 4">
            <a:extLst>
              <a:ext uri="{FF2B5EF4-FFF2-40B4-BE49-F238E27FC236}">
                <a16:creationId xmlns:a16="http://schemas.microsoft.com/office/drawing/2014/main" id="{85ED616E-E521-4C72-BB8F-ABD09992D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A8B31-31F8-4DC1-921B-CD06707A4684}"/>
              </a:ext>
            </a:extLst>
          </p:cNvPr>
          <p:cNvSpPr>
            <a:spLocks noGrp="1"/>
          </p:cNvSpPr>
          <p:nvPr>
            <p:ph type="sldNum" sz="quarter" idx="12"/>
          </p:nvPr>
        </p:nvSpPr>
        <p:spPr/>
        <p:txBody>
          <a:bodyPr/>
          <a:lstStyle/>
          <a:p>
            <a:fld id="{7CE3827F-3469-4529-A90F-5761A59F8B07}" type="slidenum">
              <a:rPr lang="en-US" smtClean="0"/>
              <a:t>‹#›</a:t>
            </a:fld>
            <a:endParaRPr lang="en-US"/>
          </a:p>
        </p:txBody>
      </p:sp>
    </p:spTree>
    <p:extLst>
      <p:ext uri="{BB962C8B-B14F-4D97-AF65-F5344CB8AC3E}">
        <p14:creationId xmlns:p14="http://schemas.microsoft.com/office/powerpoint/2010/main" val="3431072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53D6A-73BB-4F60-9311-3DA782C647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DA1A7C-CE31-4F5E-8BBD-B71AA2CD08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857783-3562-4719-999F-E9884127A180}"/>
              </a:ext>
            </a:extLst>
          </p:cNvPr>
          <p:cNvSpPr>
            <a:spLocks noGrp="1"/>
          </p:cNvSpPr>
          <p:nvPr>
            <p:ph type="dt" sz="half" idx="10"/>
          </p:nvPr>
        </p:nvSpPr>
        <p:spPr/>
        <p:txBody>
          <a:bodyPr/>
          <a:lstStyle/>
          <a:p>
            <a:fld id="{BD577EE4-81D6-41B2-8BA0-B1E67C285468}" type="datetimeFigureOut">
              <a:rPr lang="en-US" smtClean="0"/>
              <a:t>1/29/2026</a:t>
            </a:fld>
            <a:endParaRPr lang="en-US"/>
          </a:p>
        </p:txBody>
      </p:sp>
      <p:sp>
        <p:nvSpPr>
          <p:cNvPr id="5" name="Footer Placeholder 4">
            <a:extLst>
              <a:ext uri="{FF2B5EF4-FFF2-40B4-BE49-F238E27FC236}">
                <a16:creationId xmlns:a16="http://schemas.microsoft.com/office/drawing/2014/main" id="{C90C4824-4F98-43CB-BB00-C739A679CA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A0B2BA-DFE8-47D9-BE68-0B061C4E7C61}"/>
              </a:ext>
            </a:extLst>
          </p:cNvPr>
          <p:cNvSpPr>
            <a:spLocks noGrp="1"/>
          </p:cNvSpPr>
          <p:nvPr>
            <p:ph type="sldNum" sz="quarter" idx="12"/>
          </p:nvPr>
        </p:nvSpPr>
        <p:spPr/>
        <p:txBody>
          <a:bodyPr/>
          <a:lstStyle/>
          <a:p>
            <a:fld id="{7CE3827F-3469-4529-A90F-5761A59F8B07}" type="slidenum">
              <a:rPr lang="en-US" smtClean="0"/>
              <a:t>‹#›</a:t>
            </a:fld>
            <a:endParaRPr lang="en-US"/>
          </a:p>
        </p:txBody>
      </p:sp>
    </p:spTree>
    <p:extLst>
      <p:ext uri="{BB962C8B-B14F-4D97-AF65-F5344CB8AC3E}">
        <p14:creationId xmlns:p14="http://schemas.microsoft.com/office/powerpoint/2010/main" val="3081736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AFB58-D338-4527-B627-005B392497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62E70A-EA03-45D4-803C-4ED71F5C4E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AE6353-6269-493C-B83C-70D1B80BDB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75670B-7408-47E2-96E9-B0F9EF69A0DA}"/>
              </a:ext>
            </a:extLst>
          </p:cNvPr>
          <p:cNvSpPr>
            <a:spLocks noGrp="1"/>
          </p:cNvSpPr>
          <p:nvPr>
            <p:ph type="dt" sz="half" idx="10"/>
          </p:nvPr>
        </p:nvSpPr>
        <p:spPr/>
        <p:txBody>
          <a:bodyPr/>
          <a:lstStyle/>
          <a:p>
            <a:fld id="{BD577EE4-81D6-41B2-8BA0-B1E67C285468}" type="datetimeFigureOut">
              <a:rPr lang="en-US" smtClean="0"/>
              <a:t>1/29/2026</a:t>
            </a:fld>
            <a:endParaRPr lang="en-US"/>
          </a:p>
        </p:txBody>
      </p:sp>
      <p:sp>
        <p:nvSpPr>
          <p:cNvPr id="6" name="Footer Placeholder 5">
            <a:extLst>
              <a:ext uri="{FF2B5EF4-FFF2-40B4-BE49-F238E27FC236}">
                <a16:creationId xmlns:a16="http://schemas.microsoft.com/office/drawing/2014/main" id="{7779C900-C3F6-49B8-A0DE-EC80ADB550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07ED2F-86F0-45E6-A4B0-6052BAD9EB73}"/>
              </a:ext>
            </a:extLst>
          </p:cNvPr>
          <p:cNvSpPr>
            <a:spLocks noGrp="1"/>
          </p:cNvSpPr>
          <p:nvPr>
            <p:ph type="sldNum" sz="quarter" idx="12"/>
          </p:nvPr>
        </p:nvSpPr>
        <p:spPr/>
        <p:txBody>
          <a:bodyPr/>
          <a:lstStyle/>
          <a:p>
            <a:fld id="{7CE3827F-3469-4529-A90F-5761A59F8B07}" type="slidenum">
              <a:rPr lang="en-US" smtClean="0"/>
              <a:t>‹#›</a:t>
            </a:fld>
            <a:endParaRPr lang="en-US"/>
          </a:p>
        </p:txBody>
      </p:sp>
    </p:spTree>
    <p:extLst>
      <p:ext uri="{BB962C8B-B14F-4D97-AF65-F5344CB8AC3E}">
        <p14:creationId xmlns:p14="http://schemas.microsoft.com/office/powerpoint/2010/main" val="1800201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90EB8-D115-4249-8B48-75AD1CC30D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41ADE3-C665-44F9-A0FA-7430ACD56B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D208A4-9D26-44CB-AF10-80BD0BC612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70A124-C715-4938-84DC-0A28DA4EDF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36F6A2-D628-432F-8C52-CC2A6A2F34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5C532E-3EB6-483B-B571-C36B537145AD}"/>
              </a:ext>
            </a:extLst>
          </p:cNvPr>
          <p:cNvSpPr>
            <a:spLocks noGrp="1"/>
          </p:cNvSpPr>
          <p:nvPr>
            <p:ph type="dt" sz="half" idx="10"/>
          </p:nvPr>
        </p:nvSpPr>
        <p:spPr/>
        <p:txBody>
          <a:bodyPr/>
          <a:lstStyle/>
          <a:p>
            <a:fld id="{BD577EE4-81D6-41B2-8BA0-B1E67C285468}" type="datetimeFigureOut">
              <a:rPr lang="en-US" smtClean="0"/>
              <a:t>1/29/2026</a:t>
            </a:fld>
            <a:endParaRPr lang="en-US"/>
          </a:p>
        </p:txBody>
      </p:sp>
      <p:sp>
        <p:nvSpPr>
          <p:cNvPr id="8" name="Footer Placeholder 7">
            <a:extLst>
              <a:ext uri="{FF2B5EF4-FFF2-40B4-BE49-F238E27FC236}">
                <a16:creationId xmlns:a16="http://schemas.microsoft.com/office/drawing/2014/main" id="{2129C326-5F05-4D82-AB87-50D0847947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3A06AB-1EC2-4EAB-9B48-B938D8694F6E}"/>
              </a:ext>
            </a:extLst>
          </p:cNvPr>
          <p:cNvSpPr>
            <a:spLocks noGrp="1"/>
          </p:cNvSpPr>
          <p:nvPr>
            <p:ph type="sldNum" sz="quarter" idx="12"/>
          </p:nvPr>
        </p:nvSpPr>
        <p:spPr/>
        <p:txBody>
          <a:bodyPr/>
          <a:lstStyle/>
          <a:p>
            <a:fld id="{7CE3827F-3469-4529-A90F-5761A59F8B07}" type="slidenum">
              <a:rPr lang="en-US" smtClean="0"/>
              <a:t>‹#›</a:t>
            </a:fld>
            <a:endParaRPr lang="en-US"/>
          </a:p>
        </p:txBody>
      </p:sp>
    </p:spTree>
    <p:extLst>
      <p:ext uri="{BB962C8B-B14F-4D97-AF65-F5344CB8AC3E}">
        <p14:creationId xmlns:p14="http://schemas.microsoft.com/office/powerpoint/2010/main" val="126530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BA1FF-FFBE-47C2-9903-192D46FE76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0F10AC-2D30-4577-8735-2987A47B2450}"/>
              </a:ext>
            </a:extLst>
          </p:cNvPr>
          <p:cNvSpPr>
            <a:spLocks noGrp="1"/>
          </p:cNvSpPr>
          <p:nvPr>
            <p:ph type="dt" sz="half" idx="10"/>
          </p:nvPr>
        </p:nvSpPr>
        <p:spPr/>
        <p:txBody>
          <a:bodyPr/>
          <a:lstStyle/>
          <a:p>
            <a:fld id="{BD577EE4-81D6-41B2-8BA0-B1E67C285468}" type="datetimeFigureOut">
              <a:rPr lang="en-US" smtClean="0"/>
              <a:t>1/29/2026</a:t>
            </a:fld>
            <a:endParaRPr lang="en-US"/>
          </a:p>
        </p:txBody>
      </p:sp>
      <p:sp>
        <p:nvSpPr>
          <p:cNvPr id="4" name="Footer Placeholder 3">
            <a:extLst>
              <a:ext uri="{FF2B5EF4-FFF2-40B4-BE49-F238E27FC236}">
                <a16:creationId xmlns:a16="http://schemas.microsoft.com/office/drawing/2014/main" id="{A34FE134-E4F2-4409-A007-6AF081CF8D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673B49-1376-4804-A97D-097ACD6C97E4}"/>
              </a:ext>
            </a:extLst>
          </p:cNvPr>
          <p:cNvSpPr>
            <a:spLocks noGrp="1"/>
          </p:cNvSpPr>
          <p:nvPr>
            <p:ph type="sldNum" sz="quarter" idx="12"/>
          </p:nvPr>
        </p:nvSpPr>
        <p:spPr/>
        <p:txBody>
          <a:bodyPr/>
          <a:lstStyle/>
          <a:p>
            <a:fld id="{7CE3827F-3469-4529-A90F-5761A59F8B07}" type="slidenum">
              <a:rPr lang="en-US" smtClean="0"/>
              <a:t>‹#›</a:t>
            </a:fld>
            <a:endParaRPr lang="en-US"/>
          </a:p>
        </p:txBody>
      </p:sp>
    </p:spTree>
    <p:extLst>
      <p:ext uri="{BB962C8B-B14F-4D97-AF65-F5344CB8AC3E}">
        <p14:creationId xmlns:p14="http://schemas.microsoft.com/office/powerpoint/2010/main" val="339549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70F442-3817-4DD7-9759-427BB8EE47B4}"/>
              </a:ext>
            </a:extLst>
          </p:cNvPr>
          <p:cNvSpPr>
            <a:spLocks noGrp="1"/>
          </p:cNvSpPr>
          <p:nvPr>
            <p:ph type="dt" sz="half" idx="10"/>
          </p:nvPr>
        </p:nvSpPr>
        <p:spPr/>
        <p:txBody>
          <a:bodyPr/>
          <a:lstStyle/>
          <a:p>
            <a:fld id="{BD577EE4-81D6-41B2-8BA0-B1E67C285468}" type="datetimeFigureOut">
              <a:rPr lang="en-US" smtClean="0"/>
              <a:t>1/29/2026</a:t>
            </a:fld>
            <a:endParaRPr lang="en-US"/>
          </a:p>
        </p:txBody>
      </p:sp>
      <p:sp>
        <p:nvSpPr>
          <p:cNvPr id="3" name="Footer Placeholder 2">
            <a:extLst>
              <a:ext uri="{FF2B5EF4-FFF2-40B4-BE49-F238E27FC236}">
                <a16:creationId xmlns:a16="http://schemas.microsoft.com/office/drawing/2014/main" id="{3EB44A79-3645-4F4E-B724-41E034BE4A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5D94EA-FA9F-42F8-BF0F-5239946ABB99}"/>
              </a:ext>
            </a:extLst>
          </p:cNvPr>
          <p:cNvSpPr>
            <a:spLocks noGrp="1"/>
          </p:cNvSpPr>
          <p:nvPr>
            <p:ph type="sldNum" sz="quarter" idx="12"/>
          </p:nvPr>
        </p:nvSpPr>
        <p:spPr/>
        <p:txBody>
          <a:bodyPr/>
          <a:lstStyle/>
          <a:p>
            <a:fld id="{7CE3827F-3469-4529-A90F-5761A59F8B07}" type="slidenum">
              <a:rPr lang="en-US" smtClean="0"/>
              <a:t>‹#›</a:t>
            </a:fld>
            <a:endParaRPr lang="en-US"/>
          </a:p>
        </p:txBody>
      </p:sp>
    </p:spTree>
    <p:extLst>
      <p:ext uri="{BB962C8B-B14F-4D97-AF65-F5344CB8AC3E}">
        <p14:creationId xmlns:p14="http://schemas.microsoft.com/office/powerpoint/2010/main" val="2012502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E324B-31D3-46D8-BB81-C9F0E43F6B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7D8872-0529-45C8-BE99-2B59380B11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1232F4-611B-46D6-9EEC-F0C105AD6B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CA9-5E47-48B7-BC38-B70C301ED94C}"/>
              </a:ext>
            </a:extLst>
          </p:cNvPr>
          <p:cNvSpPr>
            <a:spLocks noGrp="1"/>
          </p:cNvSpPr>
          <p:nvPr>
            <p:ph type="dt" sz="half" idx="10"/>
          </p:nvPr>
        </p:nvSpPr>
        <p:spPr/>
        <p:txBody>
          <a:bodyPr/>
          <a:lstStyle/>
          <a:p>
            <a:fld id="{BD577EE4-81D6-41B2-8BA0-B1E67C285468}" type="datetimeFigureOut">
              <a:rPr lang="en-US" smtClean="0"/>
              <a:t>1/29/2026</a:t>
            </a:fld>
            <a:endParaRPr lang="en-US"/>
          </a:p>
        </p:txBody>
      </p:sp>
      <p:sp>
        <p:nvSpPr>
          <p:cNvPr id="6" name="Footer Placeholder 5">
            <a:extLst>
              <a:ext uri="{FF2B5EF4-FFF2-40B4-BE49-F238E27FC236}">
                <a16:creationId xmlns:a16="http://schemas.microsoft.com/office/drawing/2014/main" id="{B08A39DC-C512-41A0-AA17-C3F9F53AB1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FC5AFF-AF86-41CF-8EE2-645249C66069}"/>
              </a:ext>
            </a:extLst>
          </p:cNvPr>
          <p:cNvSpPr>
            <a:spLocks noGrp="1"/>
          </p:cNvSpPr>
          <p:nvPr>
            <p:ph type="sldNum" sz="quarter" idx="12"/>
          </p:nvPr>
        </p:nvSpPr>
        <p:spPr/>
        <p:txBody>
          <a:bodyPr/>
          <a:lstStyle/>
          <a:p>
            <a:fld id="{7CE3827F-3469-4529-A90F-5761A59F8B07}" type="slidenum">
              <a:rPr lang="en-US" smtClean="0"/>
              <a:t>‹#›</a:t>
            </a:fld>
            <a:endParaRPr lang="en-US"/>
          </a:p>
        </p:txBody>
      </p:sp>
    </p:spTree>
    <p:extLst>
      <p:ext uri="{BB962C8B-B14F-4D97-AF65-F5344CB8AC3E}">
        <p14:creationId xmlns:p14="http://schemas.microsoft.com/office/powerpoint/2010/main" val="3932755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D59EB-EC9E-43E5-8FB1-6209386905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4A6A69-8B46-4A7C-A99F-D1EEC3B16E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0403E3-670B-4409-8F36-48D3CCB54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0DD3E8-AE8F-4AEE-AEAE-2356D9C4154C}"/>
              </a:ext>
            </a:extLst>
          </p:cNvPr>
          <p:cNvSpPr>
            <a:spLocks noGrp="1"/>
          </p:cNvSpPr>
          <p:nvPr>
            <p:ph type="dt" sz="half" idx="10"/>
          </p:nvPr>
        </p:nvSpPr>
        <p:spPr/>
        <p:txBody>
          <a:bodyPr/>
          <a:lstStyle/>
          <a:p>
            <a:fld id="{BD577EE4-81D6-41B2-8BA0-B1E67C285468}" type="datetimeFigureOut">
              <a:rPr lang="en-US" smtClean="0"/>
              <a:t>1/29/2026</a:t>
            </a:fld>
            <a:endParaRPr lang="en-US"/>
          </a:p>
        </p:txBody>
      </p:sp>
      <p:sp>
        <p:nvSpPr>
          <p:cNvPr id="6" name="Footer Placeholder 5">
            <a:extLst>
              <a:ext uri="{FF2B5EF4-FFF2-40B4-BE49-F238E27FC236}">
                <a16:creationId xmlns:a16="http://schemas.microsoft.com/office/drawing/2014/main" id="{E637B6A7-137F-45A4-BF57-FD6C068984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FB99CE-5DCE-4BC0-874F-C73561C3BCB6}"/>
              </a:ext>
            </a:extLst>
          </p:cNvPr>
          <p:cNvSpPr>
            <a:spLocks noGrp="1"/>
          </p:cNvSpPr>
          <p:nvPr>
            <p:ph type="sldNum" sz="quarter" idx="12"/>
          </p:nvPr>
        </p:nvSpPr>
        <p:spPr/>
        <p:txBody>
          <a:bodyPr/>
          <a:lstStyle/>
          <a:p>
            <a:fld id="{7CE3827F-3469-4529-A90F-5761A59F8B07}" type="slidenum">
              <a:rPr lang="en-US" smtClean="0"/>
              <a:t>‹#›</a:t>
            </a:fld>
            <a:endParaRPr lang="en-US"/>
          </a:p>
        </p:txBody>
      </p:sp>
    </p:spTree>
    <p:extLst>
      <p:ext uri="{BB962C8B-B14F-4D97-AF65-F5344CB8AC3E}">
        <p14:creationId xmlns:p14="http://schemas.microsoft.com/office/powerpoint/2010/main" val="2776412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F20D82-2149-4BF7-BF75-5BAD4B956C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81428A-9DC5-4EA1-B532-7B25CE4D9E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CED40E-72E9-4C2D-88DD-47A11830D1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77EE4-81D6-41B2-8BA0-B1E67C285468}" type="datetimeFigureOut">
              <a:rPr lang="en-US" smtClean="0"/>
              <a:t>1/29/2026</a:t>
            </a:fld>
            <a:endParaRPr lang="en-US"/>
          </a:p>
        </p:txBody>
      </p:sp>
      <p:sp>
        <p:nvSpPr>
          <p:cNvPr id="5" name="Footer Placeholder 4">
            <a:extLst>
              <a:ext uri="{FF2B5EF4-FFF2-40B4-BE49-F238E27FC236}">
                <a16:creationId xmlns:a16="http://schemas.microsoft.com/office/drawing/2014/main" id="{C334DF4B-F7FA-4BC7-96F0-58595470BF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CAF9F3-79DA-4DC8-AFC3-52B2021F03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3827F-3469-4529-A90F-5761A59F8B07}" type="slidenum">
              <a:rPr lang="en-US" smtClean="0"/>
              <a:t>‹#›</a:t>
            </a:fld>
            <a:endParaRPr lang="en-US"/>
          </a:p>
        </p:txBody>
      </p:sp>
    </p:spTree>
    <p:extLst>
      <p:ext uri="{BB962C8B-B14F-4D97-AF65-F5344CB8AC3E}">
        <p14:creationId xmlns:p14="http://schemas.microsoft.com/office/powerpoint/2010/main" val="3617410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dhrm.login.pageuppeople.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linkprotect.cudasvc.com/url?a=https%3a%2f%2flinks.dc4.pageuppeople.com%2fss%2fc%2fu001.Op-6jvJkuSoDXeJyHB4Tl4h9SRFF9Kqa__D6LYQe0oDhlllD4Q0slo_pxaDYzXBbmfBrtsJ13VdNEBVd7gAlykZ2r3WRF53iOXOMA7V0VqVmN2YagSFbazEmsaXlzXA50Hh4i1gYf3gSy5k-3Wu3dTzLLgHRSPoIefpMUkyqLrCAKTZDEc4sj5Fs4Dy3lWLimhcAy6t1_Zohy01aRVRtiXF_6F6RlYg9l7RkrATzFF9n7gP85xT5Vg9xNKlNob0fd5gxdISkleEYfG0a2JjvSaOeAHRz-tCKAWNsLxq3jFInPtgdln2pGkbYmraqaKM0HiC4e5i_lgC9HKzbaA6TrA%2f4jy%2f9BfHqRI4RqucQK0E5oeURQ%2fh0%2fh001.ZjJbLW4fRowZEbjlPreBlKk3klLniAjBxUdURsuzExU&amp;c=E,1,h2SiRR0ZEPhke0AgxWgdRAhMDuHXeYyCMxVJ0GYSnZZU3i5ODvxi7_qnOkINm7eQLlwnxlnCemcVwJGywyQPW_zieOCj3mfTPmaN6QkdRvIP2CA,&amp;typo=1" TargetMode="External"/><Relationship Id="rId2" Type="http://schemas.openxmlformats.org/officeDocument/2006/relationships/hyperlink" Target="mailto:jobapproval.mkbphkm.qqlm.hvhvhm@m.dc4.pageuppeople.com" TargetMode="External"/><Relationship Id="rId1" Type="http://schemas.openxmlformats.org/officeDocument/2006/relationships/slideLayout" Target="../slideLayouts/slideLayout2.xml"/><Relationship Id="rId4" Type="http://schemas.openxmlformats.org/officeDocument/2006/relationships/hyperlink" Target="https://linkprotect.cudasvc.com/url?a=https%3a%2f%2flinks.dc4.pageuppeople.com%2fss%2fc%2fu001.hvH-nqGCcZ6TcL3hvrfT471nGzTobzCLVE6GXL8TErpMwweSJ8W-ctYXW_wRd2k6%2f4jy%2f9BfHqRI4RqucQK0E5oeURQ%2fh1%2fh001.PggnHmqfrfVZJ9msqr97Z33X-YR0gb7EHiW1NOq8JEo&amp;c=E,1,Moz8oETHlhC4YiZKzJ20g7r68jIBcFX_hgAPXRF7r4KUmV9F0uK-1vaSNiP6S63qjK_wDbTlquZiUEe6nt3w7bubJ_2OFESNu2SI04JSWoOFYP8,&amp;typo=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D5B23-536A-438E-8CC4-2275665B65E5}"/>
              </a:ext>
            </a:extLst>
          </p:cNvPr>
          <p:cNvSpPr>
            <a:spLocks noGrp="1"/>
          </p:cNvSpPr>
          <p:nvPr>
            <p:ph type="title"/>
          </p:nvPr>
        </p:nvSpPr>
        <p:spPr>
          <a:xfrm>
            <a:off x="838200" y="365126"/>
            <a:ext cx="10515600" cy="642408"/>
          </a:xfrm>
        </p:spPr>
        <p:txBody>
          <a:bodyPr>
            <a:normAutofit/>
          </a:bodyPr>
          <a:lstStyle/>
          <a:p>
            <a:pPr algn="ctr"/>
            <a:r>
              <a:rPr lang="en-US" sz="3200" dirty="0"/>
              <a:t>Position Description Initial Screen</a:t>
            </a:r>
          </a:p>
        </p:txBody>
      </p:sp>
      <p:sp>
        <p:nvSpPr>
          <p:cNvPr id="3" name="Content Placeholder 2">
            <a:extLst>
              <a:ext uri="{FF2B5EF4-FFF2-40B4-BE49-F238E27FC236}">
                <a16:creationId xmlns:a16="http://schemas.microsoft.com/office/drawing/2014/main" id="{10F083C0-9E22-42BD-ADAB-3DD61F7F548A}"/>
              </a:ext>
            </a:extLst>
          </p:cNvPr>
          <p:cNvSpPr>
            <a:spLocks noGrp="1"/>
          </p:cNvSpPr>
          <p:nvPr>
            <p:ph idx="1"/>
          </p:nvPr>
        </p:nvSpPr>
        <p:spPr>
          <a:xfrm>
            <a:off x="838200" y="4051407"/>
            <a:ext cx="10515600" cy="1291060"/>
          </a:xfrm>
        </p:spPr>
        <p:txBody>
          <a:bodyPr>
            <a:normAutofit/>
          </a:bodyPr>
          <a:lstStyle/>
          <a:p>
            <a:pPr marL="0" marR="0" indent="0">
              <a:lnSpc>
                <a:spcPct val="107000"/>
              </a:lnSpc>
              <a:spcBef>
                <a:spcPts val="0"/>
              </a:spcBef>
              <a:spcAft>
                <a:spcPts val="0"/>
              </a:spcAft>
              <a:buNone/>
            </a:pPr>
            <a:endParaRPr lang="en-US" sz="1800" b="1"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Control and click to follow link</a:t>
            </a:r>
          </a:p>
          <a:p>
            <a:pPr algn="ctr"/>
            <a:r>
              <a:rPr lang="en-US" sz="1800" u="sng" dirty="0">
                <a:solidFill>
                  <a:srgbClr val="458894"/>
                </a:solidFill>
                <a:effectLst/>
                <a:highlight>
                  <a:srgbClr val="FFFF00"/>
                </a:highlight>
                <a:latin typeface="Helvetica" panose="020B0604020202020204" pitchFamily="34" charset="0"/>
                <a:ea typeface="Calibri" panose="020F0502020204030204" pitchFamily="34" charset="0"/>
                <a:cs typeface="Times New Roman" panose="02020603050405020304" pitchFamily="18" charset="0"/>
                <a:hlinkClick r:id="rId2"/>
              </a:rPr>
              <a:t>https://dhrm.login.pageuppeople.com/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655F989C-5872-408B-8025-5E84EA0982B7}"/>
              </a:ext>
            </a:extLst>
          </p:cNvPr>
          <p:cNvSpPr txBox="1"/>
          <p:nvPr/>
        </p:nvSpPr>
        <p:spPr>
          <a:xfrm>
            <a:off x="838200" y="6180667"/>
            <a:ext cx="10397067" cy="523220"/>
          </a:xfrm>
          <a:prstGeom prst="rect">
            <a:avLst/>
          </a:prstGeom>
          <a:noFill/>
        </p:spPr>
        <p:txBody>
          <a:bodyPr wrap="square" rtlCol="0">
            <a:spAutoFit/>
          </a:bodyPr>
          <a:lstStyle/>
          <a:p>
            <a:r>
              <a:rPr lang="en-US" sz="1400" b="1" dirty="0"/>
              <a:t>In order to create an employee’s position description, control and click on the highlighted link which sends you to </a:t>
            </a:r>
            <a:r>
              <a:rPr lang="en-US" sz="1400" b="1" dirty="0" err="1"/>
              <a:t>PageUp</a:t>
            </a:r>
            <a:r>
              <a:rPr lang="en-US" sz="1400" b="1" dirty="0"/>
              <a:t>.  Go to next slide.</a:t>
            </a:r>
          </a:p>
        </p:txBody>
      </p:sp>
      <p:sp>
        <p:nvSpPr>
          <p:cNvPr id="5" name="TextBox 4">
            <a:extLst>
              <a:ext uri="{FF2B5EF4-FFF2-40B4-BE49-F238E27FC236}">
                <a16:creationId xmlns:a16="http://schemas.microsoft.com/office/drawing/2014/main" id="{D1618FE1-5730-4F44-A5FF-143263161F58}"/>
              </a:ext>
            </a:extLst>
          </p:cNvPr>
          <p:cNvSpPr txBox="1"/>
          <p:nvPr/>
        </p:nvSpPr>
        <p:spPr>
          <a:xfrm>
            <a:off x="956733" y="1659467"/>
            <a:ext cx="9245600" cy="1754326"/>
          </a:xfrm>
          <a:prstGeom prst="rect">
            <a:avLst/>
          </a:prstGeom>
          <a:noFill/>
        </p:spPr>
        <p:txBody>
          <a:bodyPr wrap="square" rtlCol="0">
            <a:spAutoFit/>
          </a:bodyPr>
          <a:lstStyle/>
          <a:p>
            <a:r>
              <a:rPr lang="en-US" dirty="0"/>
              <a:t>There are 21 slides in this presentation.  These slides display a picture of the screen that you should see.</a:t>
            </a:r>
          </a:p>
          <a:p>
            <a:endParaRPr lang="en-US" dirty="0"/>
          </a:p>
          <a:p>
            <a:r>
              <a:rPr lang="en-US" dirty="0"/>
              <a:t>The instructions for each slide are bolded in a box at the bottom of the individual page.  Please read the instructions as they are different for each page.  Feel free to contact Human Resources if you have any questions.</a:t>
            </a:r>
          </a:p>
        </p:txBody>
      </p:sp>
    </p:spTree>
    <p:extLst>
      <p:ext uri="{BB962C8B-B14F-4D97-AF65-F5344CB8AC3E}">
        <p14:creationId xmlns:p14="http://schemas.microsoft.com/office/powerpoint/2010/main" val="2217683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A701E-11B1-485D-B300-4ED11AE5DF54}"/>
              </a:ext>
            </a:extLst>
          </p:cNvPr>
          <p:cNvSpPr>
            <a:spLocks noGrp="1"/>
          </p:cNvSpPr>
          <p:nvPr>
            <p:ph type="title"/>
          </p:nvPr>
        </p:nvSpPr>
        <p:spPr>
          <a:xfrm>
            <a:off x="838200" y="365126"/>
            <a:ext cx="10515600" cy="413808"/>
          </a:xfrm>
        </p:spPr>
        <p:txBody>
          <a:bodyPr>
            <a:normAutofit fontScale="90000"/>
          </a:bodyPr>
          <a:lstStyle/>
          <a:p>
            <a:pPr algn="ctr"/>
            <a:r>
              <a:rPr lang="en-US" sz="3200" dirty="0"/>
              <a:t>Note on Creating a Position Description</a:t>
            </a:r>
          </a:p>
        </p:txBody>
      </p:sp>
      <p:pic>
        <p:nvPicPr>
          <p:cNvPr id="4" name="Content Placeholder 4">
            <a:extLst>
              <a:ext uri="{FF2B5EF4-FFF2-40B4-BE49-F238E27FC236}">
                <a16:creationId xmlns:a16="http://schemas.microsoft.com/office/drawing/2014/main" id="{0DDC4DC9-68A3-4563-B54F-DC7C49AB61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4839" y="885825"/>
            <a:ext cx="8722188" cy="4351338"/>
          </a:xfrm>
        </p:spPr>
      </p:pic>
      <p:sp>
        <p:nvSpPr>
          <p:cNvPr id="5" name="TextBox 4">
            <a:extLst>
              <a:ext uri="{FF2B5EF4-FFF2-40B4-BE49-F238E27FC236}">
                <a16:creationId xmlns:a16="http://schemas.microsoft.com/office/drawing/2014/main" id="{0358CD26-F438-4FCF-BAAC-8691EC2E1CAC}"/>
              </a:ext>
            </a:extLst>
          </p:cNvPr>
          <p:cNvSpPr txBox="1"/>
          <p:nvPr/>
        </p:nvSpPr>
        <p:spPr>
          <a:xfrm>
            <a:off x="931333" y="5774267"/>
            <a:ext cx="10236200" cy="738664"/>
          </a:xfrm>
          <a:prstGeom prst="rect">
            <a:avLst/>
          </a:prstGeom>
          <a:noFill/>
        </p:spPr>
        <p:txBody>
          <a:bodyPr wrap="square" rtlCol="0">
            <a:spAutoFit/>
          </a:bodyPr>
          <a:lstStyle/>
          <a:p>
            <a:r>
              <a:rPr lang="en-US" sz="1400" b="1" dirty="0"/>
              <a:t>NOTE:  If you need to stop during the process and return to complete it later, click on the “Save a Draft” box and exit the program.  When you return, start back at slide #1 (sign in) of this slide show.  When you arrive at slide #7, your PD should show as “Draft.” Open it by clicking the “edit” button and you can complete the PD.  Prior to hitting the “Save” or Save and Exit” buttons, go to the next slide.</a:t>
            </a:r>
          </a:p>
        </p:txBody>
      </p:sp>
    </p:spTree>
    <p:extLst>
      <p:ext uri="{BB962C8B-B14F-4D97-AF65-F5344CB8AC3E}">
        <p14:creationId xmlns:p14="http://schemas.microsoft.com/office/powerpoint/2010/main" val="150515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71E4-0534-4B36-BD5C-913F9EC1D490}"/>
              </a:ext>
            </a:extLst>
          </p:cNvPr>
          <p:cNvSpPr>
            <a:spLocks noGrp="1"/>
          </p:cNvSpPr>
          <p:nvPr>
            <p:ph type="title"/>
          </p:nvPr>
        </p:nvSpPr>
        <p:spPr>
          <a:xfrm>
            <a:off x="838200" y="365125"/>
            <a:ext cx="10515600" cy="396875"/>
          </a:xfrm>
        </p:spPr>
        <p:txBody>
          <a:bodyPr>
            <a:normAutofit fontScale="90000"/>
          </a:bodyPr>
          <a:lstStyle/>
          <a:p>
            <a:pPr algn="ctr"/>
            <a:r>
              <a:rPr lang="en-US" sz="3200" dirty="0"/>
              <a:t>Creating a Position Description – Page 1</a:t>
            </a:r>
          </a:p>
        </p:txBody>
      </p:sp>
      <p:pic>
        <p:nvPicPr>
          <p:cNvPr id="7" name="Content Placeholder 6">
            <a:extLst>
              <a:ext uri="{FF2B5EF4-FFF2-40B4-BE49-F238E27FC236}">
                <a16:creationId xmlns:a16="http://schemas.microsoft.com/office/drawing/2014/main" id="{84F69187-82A3-42E4-B470-16D8090772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1934" y="863600"/>
            <a:ext cx="10253131" cy="4572000"/>
          </a:xfrm>
        </p:spPr>
      </p:pic>
      <p:sp>
        <p:nvSpPr>
          <p:cNvPr id="12" name="TextBox 11">
            <a:extLst>
              <a:ext uri="{FF2B5EF4-FFF2-40B4-BE49-F238E27FC236}">
                <a16:creationId xmlns:a16="http://schemas.microsoft.com/office/drawing/2014/main" id="{2385FCD9-C4AF-4959-957B-30EB6E040AE6}"/>
              </a:ext>
            </a:extLst>
          </p:cNvPr>
          <p:cNvSpPr txBox="1"/>
          <p:nvPr/>
        </p:nvSpPr>
        <p:spPr>
          <a:xfrm>
            <a:off x="559568" y="5537200"/>
            <a:ext cx="10582565" cy="1169551"/>
          </a:xfrm>
          <a:prstGeom prst="rect">
            <a:avLst/>
          </a:prstGeom>
          <a:noFill/>
        </p:spPr>
        <p:txBody>
          <a:bodyPr wrap="square" rtlCol="0">
            <a:spAutoFit/>
          </a:bodyPr>
          <a:lstStyle/>
          <a:p>
            <a:r>
              <a:rPr lang="en-US" sz="1400" b="1" dirty="0"/>
              <a:t>Begin entering information:</a:t>
            </a:r>
          </a:p>
          <a:p>
            <a:r>
              <a:rPr lang="en-US" sz="1400" b="1" dirty="0"/>
              <a:t>Enter the Position Title (in the format LWU00XXX) and click on the magnifying glass. This field will self populate. </a:t>
            </a:r>
          </a:p>
          <a:p>
            <a:r>
              <a:rPr lang="en-US" sz="1400" b="1" dirty="0"/>
              <a:t>From the previous page (Agency- Parent, Agency, Agency Number, Department and Work Location)</a:t>
            </a:r>
          </a:p>
          <a:p>
            <a:r>
              <a:rPr lang="en-US" sz="1400" b="1" dirty="0"/>
              <a:t>From the EWP (Occupational Family, Working Title, Job Title and Code, SOC Code)</a:t>
            </a:r>
          </a:p>
          <a:p>
            <a:r>
              <a:rPr lang="en-US" sz="1400" b="1" dirty="0"/>
              <a:t>Once this information is entered go to the next slide.</a:t>
            </a:r>
          </a:p>
        </p:txBody>
      </p:sp>
    </p:spTree>
    <p:extLst>
      <p:ext uri="{BB962C8B-B14F-4D97-AF65-F5344CB8AC3E}">
        <p14:creationId xmlns:p14="http://schemas.microsoft.com/office/powerpoint/2010/main" val="2288450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F4994-7719-499C-8D09-26E5DFC20639}"/>
              </a:ext>
            </a:extLst>
          </p:cNvPr>
          <p:cNvSpPr>
            <a:spLocks noGrp="1"/>
          </p:cNvSpPr>
          <p:nvPr>
            <p:ph type="title"/>
          </p:nvPr>
        </p:nvSpPr>
        <p:spPr>
          <a:xfrm>
            <a:off x="838200" y="365126"/>
            <a:ext cx="10515600" cy="481541"/>
          </a:xfrm>
        </p:spPr>
        <p:txBody>
          <a:bodyPr>
            <a:normAutofit fontScale="90000"/>
          </a:bodyPr>
          <a:lstStyle/>
          <a:p>
            <a:pPr algn="ctr"/>
            <a:r>
              <a:rPr lang="en-US" sz="3200" dirty="0"/>
              <a:t>Creating a Position Description – Page 2</a:t>
            </a:r>
          </a:p>
        </p:txBody>
      </p:sp>
      <p:pic>
        <p:nvPicPr>
          <p:cNvPr id="7" name="Content Placeholder 6">
            <a:extLst>
              <a:ext uri="{FF2B5EF4-FFF2-40B4-BE49-F238E27FC236}">
                <a16:creationId xmlns:a16="http://schemas.microsoft.com/office/drawing/2014/main" id="{7466257F-3082-4BF0-8EE5-992270667946}"/>
              </a:ext>
            </a:extLst>
          </p:cNvPr>
          <p:cNvPicPr>
            <a:picLocks noGrp="1" noChangeAspect="1"/>
          </p:cNvPicPr>
          <p:nvPr>
            <p:ph idx="1"/>
          </p:nvPr>
        </p:nvPicPr>
        <p:blipFill>
          <a:blip r:embed="rId2"/>
          <a:stretch>
            <a:fillRect/>
          </a:stretch>
        </p:blipFill>
        <p:spPr>
          <a:xfrm>
            <a:off x="2446866" y="1022085"/>
            <a:ext cx="7298267" cy="4813830"/>
          </a:xfrm>
        </p:spPr>
      </p:pic>
      <p:sp>
        <p:nvSpPr>
          <p:cNvPr id="8" name="TextBox 7">
            <a:extLst>
              <a:ext uri="{FF2B5EF4-FFF2-40B4-BE49-F238E27FC236}">
                <a16:creationId xmlns:a16="http://schemas.microsoft.com/office/drawing/2014/main" id="{BF99FBA2-47D6-47B0-AB68-E99C67DA9AF5}"/>
              </a:ext>
            </a:extLst>
          </p:cNvPr>
          <p:cNvSpPr txBox="1"/>
          <p:nvPr/>
        </p:nvSpPr>
        <p:spPr>
          <a:xfrm>
            <a:off x="1126068" y="6011333"/>
            <a:ext cx="10024532" cy="307777"/>
          </a:xfrm>
          <a:prstGeom prst="rect">
            <a:avLst/>
          </a:prstGeom>
          <a:noFill/>
        </p:spPr>
        <p:txBody>
          <a:bodyPr wrap="square" rtlCol="0">
            <a:spAutoFit/>
          </a:bodyPr>
          <a:lstStyle/>
          <a:p>
            <a:r>
              <a:rPr lang="en-US" sz="1400" b="1" dirty="0"/>
              <a:t>For the PD effective date, enter today’s date.  All other information should be found on the EWP.  Enter info and go to the next slide.</a:t>
            </a:r>
          </a:p>
        </p:txBody>
      </p:sp>
    </p:spTree>
    <p:extLst>
      <p:ext uri="{BB962C8B-B14F-4D97-AF65-F5344CB8AC3E}">
        <p14:creationId xmlns:p14="http://schemas.microsoft.com/office/powerpoint/2010/main" val="2607205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4DDB6-E2CC-4FF7-A625-EA5CBCE7E821}"/>
              </a:ext>
            </a:extLst>
          </p:cNvPr>
          <p:cNvSpPr>
            <a:spLocks noGrp="1"/>
          </p:cNvSpPr>
          <p:nvPr>
            <p:ph type="title"/>
          </p:nvPr>
        </p:nvSpPr>
        <p:spPr>
          <a:xfrm>
            <a:off x="838200" y="365127"/>
            <a:ext cx="10515600" cy="422274"/>
          </a:xfrm>
        </p:spPr>
        <p:txBody>
          <a:bodyPr>
            <a:normAutofit fontScale="90000"/>
          </a:bodyPr>
          <a:lstStyle/>
          <a:p>
            <a:pPr algn="ctr"/>
            <a:r>
              <a:rPr lang="en-US" sz="3600" dirty="0"/>
              <a:t>Creating a Position Description – Page 3</a:t>
            </a:r>
          </a:p>
        </p:txBody>
      </p:sp>
      <p:pic>
        <p:nvPicPr>
          <p:cNvPr id="16" name="Content Placeholder 15">
            <a:extLst>
              <a:ext uri="{FF2B5EF4-FFF2-40B4-BE49-F238E27FC236}">
                <a16:creationId xmlns:a16="http://schemas.microsoft.com/office/drawing/2014/main" id="{3EB798AC-40D2-4B45-9570-2CD9779C36D2}"/>
              </a:ext>
            </a:extLst>
          </p:cNvPr>
          <p:cNvPicPr>
            <a:picLocks noGrp="1" noChangeAspect="1"/>
          </p:cNvPicPr>
          <p:nvPr>
            <p:ph idx="1"/>
          </p:nvPr>
        </p:nvPicPr>
        <p:blipFill>
          <a:blip r:embed="rId2"/>
          <a:stretch>
            <a:fillRect/>
          </a:stretch>
        </p:blipFill>
        <p:spPr>
          <a:xfrm>
            <a:off x="837670" y="809625"/>
            <a:ext cx="10429875" cy="2619375"/>
          </a:xfrm>
        </p:spPr>
      </p:pic>
      <p:pic>
        <p:nvPicPr>
          <p:cNvPr id="18" name="Picture 17">
            <a:extLst>
              <a:ext uri="{FF2B5EF4-FFF2-40B4-BE49-F238E27FC236}">
                <a16:creationId xmlns:a16="http://schemas.microsoft.com/office/drawing/2014/main" id="{E48AEC0A-9669-4CDC-9078-EE9FAD55239E}"/>
              </a:ext>
            </a:extLst>
          </p:cNvPr>
          <p:cNvPicPr>
            <a:picLocks noChangeAspect="1"/>
          </p:cNvPicPr>
          <p:nvPr/>
        </p:nvPicPr>
        <p:blipFill>
          <a:blip r:embed="rId3"/>
          <a:stretch>
            <a:fillRect/>
          </a:stretch>
        </p:blipFill>
        <p:spPr>
          <a:xfrm>
            <a:off x="837670" y="3830637"/>
            <a:ext cx="10029825" cy="1381125"/>
          </a:xfrm>
          <a:prstGeom prst="rect">
            <a:avLst/>
          </a:prstGeom>
        </p:spPr>
      </p:pic>
      <p:sp>
        <p:nvSpPr>
          <p:cNvPr id="19" name="TextBox 18">
            <a:extLst>
              <a:ext uri="{FF2B5EF4-FFF2-40B4-BE49-F238E27FC236}">
                <a16:creationId xmlns:a16="http://schemas.microsoft.com/office/drawing/2014/main" id="{F10B0232-0852-4A85-923A-4F80D22C2F7F}"/>
              </a:ext>
            </a:extLst>
          </p:cNvPr>
          <p:cNvSpPr txBox="1"/>
          <p:nvPr/>
        </p:nvSpPr>
        <p:spPr>
          <a:xfrm>
            <a:off x="755383" y="5301896"/>
            <a:ext cx="10194397" cy="1384995"/>
          </a:xfrm>
          <a:prstGeom prst="rect">
            <a:avLst/>
          </a:prstGeom>
          <a:noFill/>
        </p:spPr>
        <p:txBody>
          <a:bodyPr wrap="square" rtlCol="0">
            <a:spAutoFit/>
          </a:bodyPr>
          <a:lstStyle/>
          <a:p>
            <a:r>
              <a:rPr lang="en-US" sz="1400" b="1" dirty="0"/>
              <a:t>This information should be on the EWP.  Enter as many job duties as necessary (must total 100%).  The first box displays the “New” button.  Hit the new button for each new duty.  The second box shows what it will look like once opened.  Enter the % of time in the first box (total for all percentages must be 100%) In the Job Duty box, you can either type the duties/responsibilities or cut and paste them from a Word Document.  Enter as much information as necessary.  Make sure to note whether the duty is “Essential” or “Marginal” by using the drop down to the right.  Once a job duty is complete, hit “Add” to move to the next duty. Once complete, go to the next slide.</a:t>
            </a:r>
          </a:p>
        </p:txBody>
      </p:sp>
    </p:spTree>
    <p:extLst>
      <p:ext uri="{BB962C8B-B14F-4D97-AF65-F5344CB8AC3E}">
        <p14:creationId xmlns:p14="http://schemas.microsoft.com/office/powerpoint/2010/main" val="2821506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2CC8D-D6E2-4FCC-96D7-CEDC45686C81}"/>
              </a:ext>
            </a:extLst>
          </p:cNvPr>
          <p:cNvSpPr>
            <a:spLocks noGrp="1"/>
          </p:cNvSpPr>
          <p:nvPr>
            <p:ph type="title"/>
          </p:nvPr>
        </p:nvSpPr>
        <p:spPr>
          <a:xfrm>
            <a:off x="838200" y="365125"/>
            <a:ext cx="10515600" cy="549275"/>
          </a:xfrm>
        </p:spPr>
        <p:txBody>
          <a:bodyPr>
            <a:normAutofit/>
          </a:bodyPr>
          <a:lstStyle/>
          <a:p>
            <a:pPr algn="ctr"/>
            <a:r>
              <a:rPr lang="en-US" sz="3200" dirty="0"/>
              <a:t>Creating a Position Description – Page 4</a:t>
            </a:r>
          </a:p>
        </p:txBody>
      </p:sp>
      <p:pic>
        <p:nvPicPr>
          <p:cNvPr id="5" name="Content Placeholder 4">
            <a:extLst>
              <a:ext uri="{FF2B5EF4-FFF2-40B4-BE49-F238E27FC236}">
                <a16:creationId xmlns:a16="http://schemas.microsoft.com/office/drawing/2014/main" id="{44D2F758-BFDD-4B98-BA2B-5DBBFF1EB263}"/>
              </a:ext>
            </a:extLst>
          </p:cNvPr>
          <p:cNvPicPr>
            <a:picLocks noGrp="1" noChangeAspect="1"/>
          </p:cNvPicPr>
          <p:nvPr>
            <p:ph idx="1"/>
          </p:nvPr>
        </p:nvPicPr>
        <p:blipFill>
          <a:blip r:embed="rId2"/>
          <a:stretch>
            <a:fillRect/>
          </a:stretch>
        </p:blipFill>
        <p:spPr>
          <a:xfrm>
            <a:off x="1026583" y="1045369"/>
            <a:ext cx="10020300" cy="4286250"/>
          </a:xfrm>
        </p:spPr>
      </p:pic>
      <p:sp>
        <p:nvSpPr>
          <p:cNvPr id="6" name="TextBox 5">
            <a:extLst>
              <a:ext uri="{FF2B5EF4-FFF2-40B4-BE49-F238E27FC236}">
                <a16:creationId xmlns:a16="http://schemas.microsoft.com/office/drawing/2014/main" id="{3763F7AE-71F8-42C8-8C61-C37AFFBF571C}"/>
              </a:ext>
            </a:extLst>
          </p:cNvPr>
          <p:cNvSpPr txBox="1"/>
          <p:nvPr/>
        </p:nvSpPr>
        <p:spPr>
          <a:xfrm>
            <a:off x="1075267" y="5731933"/>
            <a:ext cx="10020300" cy="523220"/>
          </a:xfrm>
          <a:prstGeom prst="rect">
            <a:avLst/>
          </a:prstGeom>
          <a:noFill/>
        </p:spPr>
        <p:txBody>
          <a:bodyPr wrap="square" rtlCol="0">
            <a:spAutoFit/>
          </a:bodyPr>
          <a:lstStyle/>
          <a:p>
            <a:r>
              <a:rPr lang="en-US" sz="1400" b="1" dirty="0"/>
              <a:t>Enter the KSA, Additional Consideration, Special Assignments and Education, Experience, etc.</a:t>
            </a:r>
          </a:p>
          <a:p>
            <a:r>
              <a:rPr lang="en-US" sz="1400" b="1" dirty="0"/>
              <a:t>These should be available on the EWP.  Once complete, go to the next slide.</a:t>
            </a:r>
          </a:p>
        </p:txBody>
      </p:sp>
    </p:spTree>
    <p:extLst>
      <p:ext uri="{BB962C8B-B14F-4D97-AF65-F5344CB8AC3E}">
        <p14:creationId xmlns:p14="http://schemas.microsoft.com/office/powerpoint/2010/main" val="3464520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077-0210-4366-AC6C-8F5AB1FC13B2}"/>
              </a:ext>
            </a:extLst>
          </p:cNvPr>
          <p:cNvSpPr>
            <a:spLocks noGrp="1"/>
          </p:cNvSpPr>
          <p:nvPr>
            <p:ph type="title"/>
          </p:nvPr>
        </p:nvSpPr>
        <p:spPr>
          <a:xfrm>
            <a:off x="838200" y="365126"/>
            <a:ext cx="10515600" cy="430741"/>
          </a:xfrm>
        </p:spPr>
        <p:txBody>
          <a:bodyPr>
            <a:normAutofit fontScale="90000"/>
          </a:bodyPr>
          <a:lstStyle/>
          <a:p>
            <a:pPr algn="ctr"/>
            <a:r>
              <a:rPr lang="en-US" sz="3600" dirty="0"/>
              <a:t>Creating a Position Description – Page 5</a:t>
            </a:r>
          </a:p>
        </p:txBody>
      </p:sp>
      <p:pic>
        <p:nvPicPr>
          <p:cNvPr id="7" name="Content Placeholder 6">
            <a:extLst>
              <a:ext uri="{FF2B5EF4-FFF2-40B4-BE49-F238E27FC236}">
                <a16:creationId xmlns:a16="http://schemas.microsoft.com/office/drawing/2014/main" id="{F9082B7A-9F5F-4945-8FEE-2D16D040BD1D}"/>
              </a:ext>
            </a:extLst>
          </p:cNvPr>
          <p:cNvPicPr>
            <a:picLocks noGrp="1" noChangeAspect="1"/>
          </p:cNvPicPr>
          <p:nvPr>
            <p:ph idx="1"/>
          </p:nvPr>
        </p:nvPicPr>
        <p:blipFill>
          <a:blip r:embed="rId2"/>
          <a:stretch>
            <a:fillRect/>
          </a:stretch>
        </p:blipFill>
        <p:spPr>
          <a:xfrm>
            <a:off x="2775404" y="1012825"/>
            <a:ext cx="6641191" cy="4351338"/>
          </a:xfrm>
        </p:spPr>
      </p:pic>
      <p:sp>
        <p:nvSpPr>
          <p:cNvPr id="9" name="TextBox 8">
            <a:extLst>
              <a:ext uri="{FF2B5EF4-FFF2-40B4-BE49-F238E27FC236}">
                <a16:creationId xmlns:a16="http://schemas.microsoft.com/office/drawing/2014/main" id="{FA0333D9-1E43-40EF-B0C9-2075AA204F91}"/>
              </a:ext>
            </a:extLst>
          </p:cNvPr>
          <p:cNvSpPr txBox="1"/>
          <p:nvPr/>
        </p:nvSpPr>
        <p:spPr>
          <a:xfrm>
            <a:off x="897468" y="5723467"/>
            <a:ext cx="10320866" cy="523220"/>
          </a:xfrm>
          <a:prstGeom prst="rect">
            <a:avLst/>
          </a:prstGeom>
          <a:noFill/>
        </p:spPr>
        <p:txBody>
          <a:bodyPr wrap="square" rtlCol="0">
            <a:spAutoFit/>
          </a:bodyPr>
          <a:lstStyle/>
          <a:p>
            <a:r>
              <a:rPr lang="en-US" sz="1400" b="1" dirty="0"/>
              <a:t>Click on each drop-down in the “Physical Demands” section and select the response that applies.  You will need to provide a response for every box or the PD will not save.  Once the “Physical Demands” are complete, go to the next slide.</a:t>
            </a:r>
          </a:p>
        </p:txBody>
      </p:sp>
    </p:spTree>
    <p:extLst>
      <p:ext uri="{BB962C8B-B14F-4D97-AF65-F5344CB8AC3E}">
        <p14:creationId xmlns:p14="http://schemas.microsoft.com/office/powerpoint/2010/main" val="948749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EB2C0-99F1-4FC1-8081-979505E4B806}"/>
              </a:ext>
            </a:extLst>
          </p:cNvPr>
          <p:cNvSpPr>
            <a:spLocks noGrp="1"/>
          </p:cNvSpPr>
          <p:nvPr>
            <p:ph type="title"/>
          </p:nvPr>
        </p:nvSpPr>
        <p:spPr>
          <a:xfrm>
            <a:off x="838200" y="365126"/>
            <a:ext cx="10515600" cy="540808"/>
          </a:xfrm>
        </p:spPr>
        <p:txBody>
          <a:bodyPr>
            <a:normAutofit fontScale="90000"/>
          </a:bodyPr>
          <a:lstStyle/>
          <a:p>
            <a:pPr algn="ctr"/>
            <a:r>
              <a:rPr lang="en-US" sz="3600" dirty="0"/>
              <a:t>Creating a Position Description – Page 6</a:t>
            </a:r>
          </a:p>
        </p:txBody>
      </p:sp>
      <p:pic>
        <p:nvPicPr>
          <p:cNvPr id="5" name="Content Placeholder 4">
            <a:extLst>
              <a:ext uri="{FF2B5EF4-FFF2-40B4-BE49-F238E27FC236}">
                <a16:creationId xmlns:a16="http://schemas.microsoft.com/office/drawing/2014/main" id="{0EE4AEC0-E7BC-4899-A62A-578F398FA38E}"/>
              </a:ext>
            </a:extLst>
          </p:cNvPr>
          <p:cNvPicPr>
            <a:picLocks noGrp="1" noChangeAspect="1"/>
          </p:cNvPicPr>
          <p:nvPr>
            <p:ph idx="1"/>
          </p:nvPr>
        </p:nvPicPr>
        <p:blipFill>
          <a:blip r:embed="rId2"/>
          <a:stretch>
            <a:fillRect/>
          </a:stretch>
        </p:blipFill>
        <p:spPr>
          <a:xfrm>
            <a:off x="2997664" y="905934"/>
            <a:ext cx="6196669" cy="4351338"/>
          </a:xfrm>
        </p:spPr>
      </p:pic>
      <p:sp>
        <p:nvSpPr>
          <p:cNvPr id="10" name="TextBox 9">
            <a:extLst>
              <a:ext uri="{FF2B5EF4-FFF2-40B4-BE49-F238E27FC236}">
                <a16:creationId xmlns:a16="http://schemas.microsoft.com/office/drawing/2014/main" id="{BB78D9FC-A836-42A7-A5BD-7A649D28B365}"/>
              </a:ext>
            </a:extLst>
          </p:cNvPr>
          <p:cNvSpPr txBox="1"/>
          <p:nvPr/>
        </p:nvSpPr>
        <p:spPr>
          <a:xfrm>
            <a:off x="897468" y="5723467"/>
            <a:ext cx="10320866" cy="523220"/>
          </a:xfrm>
          <a:prstGeom prst="rect">
            <a:avLst/>
          </a:prstGeom>
          <a:noFill/>
        </p:spPr>
        <p:txBody>
          <a:bodyPr wrap="square" rtlCol="0">
            <a:spAutoFit/>
          </a:bodyPr>
          <a:lstStyle/>
          <a:p>
            <a:r>
              <a:rPr lang="en-US" sz="1400" b="1" dirty="0"/>
              <a:t>Click on each drop-down in the “Emotional Demands” section and select the response that applies.  You will need to provide a response for every box or the PD will not save.  Once the “Emotional Demands” are complete, go to the next slide.</a:t>
            </a:r>
          </a:p>
        </p:txBody>
      </p:sp>
    </p:spTree>
    <p:extLst>
      <p:ext uri="{BB962C8B-B14F-4D97-AF65-F5344CB8AC3E}">
        <p14:creationId xmlns:p14="http://schemas.microsoft.com/office/powerpoint/2010/main" val="1239067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17E1-784F-4243-94F0-CCB19BDEB9CE}"/>
              </a:ext>
            </a:extLst>
          </p:cNvPr>
          <p:cNvSpPr>
            <a:spLocks noGrp="1"/>
          </p:cNvSpPr>
          <p:nvPr>
            <p:ph type="title"/>
          </p:nvPr>
        </p:nvSpPr>
        <p:spPr>
          <a:xfrm>
            <a:off x="838200" y="365126"/>
            <a:ext cx="10515600" cy="447674"/>
          </a:xfrm>
        </p:spPr>
        <p:txBody>
          <a:bodyPr>
            <a:normAutofit fontScale="90000"/>
          </a:bodyPr>
          <a:lstStyle/>
          <a:p>
            <a:pPr algn="ctr"/>
            <a:r>
              <a:rPr lang="en-US" sz="3600" dirty="0"/>
              <a:t>Creating a Position Description – Page 7</a:t>
            </a:r>
          </a:p>
        </p:txBody>
      </p:sp>
      <p:pic>
        <p:nvPicPr>
          <p:cNvPr id="7" name="Content Placeholder 6">
            <a:extLst>
              <a:ext uri="{FF2B5EF4-FFF2-40B4-BE49-F238E27FC236}">
                <a16:creationId xmlns:a16="http://schemas.microsoft.com/office/drawing/2014/main" id="{4E261129-CC3B-4D12-97DF-93816189ACE4}"/>
              </a:ext>
            </a:extLst>
          </p:cNvPr>
          <p:cNvPicPr>
            <a:picLocks noGrp="1" noChangeAspect="1"/>
          </p:cNvPicPr>
          <p:nvPr>
            <p:ph idx="1"/>
          </p:nvPr>
        </p:nvPicPr>
        <p:blipFill>
          <a:blip r:embed="rId2"/>
          <a:stretch>
            <a:fillRect/>
          </a:stretch>
        </p:blipFill>
        <p:spPr>
          <a:xfrm>
            <a:off x="2956222" y="953558"/>
            <a:ext cx="6144089" cy="4351338"/>
          </a:xfrm>
        </p:spPr>
      </p:pic>
      <p:sp>
        <p:nvSpPr>
          <p:cNvPr id="9" name="TextBox 8">
            <a:extLst>
              <a:ext uri="{FF2B5EF4-FFF2-40B4-BE49-F238E27FC236}">
                <a16:creationId xmlns:a16="http://schemas.microsoft.com/office/drawing/2014/main" id="{B1A4E579-2298-4A48-BA93-EF890014ACB8}"/>
              </a:ext>
            </a:extLst>
          </p:cNvPr>
          <p:cNvSpPr txBox="1"/>
          <p:nvPr/>
        </p:nvSpPr>
        <p:spPr>
          <a:xfrm>
            <a:off x="897468" y="5723467"/>
            <a:ext cx="10320866" cy="523220"/>
          </a:xfrm>
          <a:prstGeom prst="rect">
            <a:avLst/>
          </a:prstGeom>
          <a:noFill/>
        </p:spPr>
        <p:txBody>
          <a:bodyPr wrap="square" rtlCol="0">
            <a:spAutoFit/>
          </a:bodyPr>
          <a:lstStyle/>
          <a:p>
            <a:r>
              <a:rPr lang="en-US" sz="1400" b="1" dirty="0"/>
              <a:t>Click on each drop-down in the “Mental/Sensory Demands” section and select the response that applies.  You will need to provide a response for every box or the PD will not save.  Once the “Mental/Sensory Demands” are complete, go to the next slide.</a:t>
            </a:r>
          </a:p>
        </p:txBody>
      </p:sp>
    </p:spTree>
    <p:extLst>
      <p:ext uri="{BB962C8B-B14F-4D97-AF65-F5344CB8AC3E}">
        <p14:creationId xmlns:p14="http://schemas.microsoft.com/office/powerpoint/2010/main" val="3236696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AEC7F-6F18-4909-94A1-9AB5E23A2BA1}"/>
              </a:ext>
            </a:extLst>
          </p:cNvPr>
          <p:cNvSpPr>
            <a:spLocks noGrp="1"/>
          </p:cNvSpPr>
          <p:nvPr>
            <p:ph type="title"/>
          </p:nvPr>
        </p:nvSpPr>
        <p:spPr>
          <a:xfrm>
            <a:off x="838200" y="365125"/>
            <a:ext cx="10515600" cy="422275"/>
          </a:xfrm>
        </p:spPr>
        <p:txBody>
          <a:bodyPr>
            <a:normAutofit fontScale="90000"/>
          </a:bodyPr>
          <a:lstStyle/>
          <a:p>
            <a:pPr algn="ctr"/>
            <a:r>
              <a:rPr lang="en-US" sz="3200" dirty="0"/>
              <a:t>Creating a Position Description – Page 8</a:t>
            </a:r>
          </a:p>
        </p:txBody>
      </p:sp>
      <p:pic>
        <p:nvPicPr>
          <p:cNvPr id="5" name="Content Placeholder 4">
            <a:extLst>
              <a:ext uri="{FF2B5EF4-FFF2-40B4-BE49-F238E27FC236}">
                <a16:creationId xmlns:a16="http://schemas.microsoft.com/office/drawing/2014/main" id="{234392B4-F769-44E2-A174-5F55F93825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4906" y="851959"/>
            <a:ext cx="8722188" cy="4351338"/>
          </a:xfrm>
        </p:spPr>
      </p:pic>
      <p:sp>
        <p:nvSpPr>
          <p:cNvPr id="4" name="TextBox 3">
            <a:extLst>
              <a:ext uri="{FF2B5EF4-FFF2-40B4-BE49-F238E27FC236}">
                <a16:creationId xmlns:a16="http://schemas.microsoft.com/office/drawing/2014/main" id="{ECAECC21-D094-45CB-861A-A31B1C789EE6}"/>
              </a:ext>
            </a:extLst>
          </p:cNvPr>
          <p:cNvSpPr txBox="1"/>
          <p:nvPr/>
        </p:nvSpPr>
        <p:spPr>
          <a:xfrm>
            <a:off x="1126067" y="5892800"/>
            <a:ext cx="10083800" cy="523220"/>
          </a:xfrm>
          <a:prstGeom prst="rect">
            <a:avLst/>
          </a:prstGeom>
          <a:noFill/>
        </p:spPr>
        <p:txBody>
          <a:bodyPr wrap="square" rtlCol="0">
            <a:spAutoFit/>
          </a:bodyPr>
          <a:lstStyle/>
          <a:p>
            <a:r>
              <a:rPr lang="en-US" sz="1400" b="1" dirty="0"/>
              <a:t>This is what the Users and Approvals Section looks like.  It is located at the bottom of the page.  Once you have entered everything on the PD, you will end up here.  Go to the next slide for approval instructions.</a:t>
            </a:r>
          </a:p>
        </p:txBody>
      </p:sp>
    </p:spTree>
    <p:extLst>
      <p:ext uri="{BB962C8B-B14F-4D97-AF65-F5344CB8AC3E}">
        <p14:creationId xmlns:p14="http://schemas.microsoft.com/office/powerpoint/2010/main" val="3875001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84CB4-5235-4DD3-8D44-080B8495EBB0}"/>
              </a:ext>
            </a:extLst>
          </p:cNvPr>
          <p:cNvSpPr>
            <a:spLocks noGrp="1"/>
          </p:cNvSpPr>
          <p:nvPr>
            <p:ph type="title"/>
          </p:nvPr>
        </p:nvSpPr>
        <p:spPr>
          <a:xfrm>
            <a:off x="838200" y="365126"/>
            <a:ext cx="10515600" cy="405342"/>
          </a:xfrm>
        </p:spPr>
        <p:txBody>
          <a:bodyPr>
            <a:normAutofit fontScale="90000"/>
          </a:bodyPr>
          <a:lstStyle/>
          <a:p>
            <a:pPr algn="ctr"/>
            <a:r>
              <a:rPr lang="en-US" sz="3200" dirty="0"/>
              <a:t>Creating a Position Description – Page 9</a:t>
            </a:r>
          </a:p>
        </p:txBody>
      </p:sp>
      <p:pic>
        <p:nvPicPr>
          <p:cNvPr id="5" name="Content Placeholder 4">
            <a:extLst>
              <a:ext uri="{FF2B5EF4-FFF2-40B4-BE49-F238E27FC236}">
                <a16:creationId xmlns:a16="http://schemas.microsoft.com/office/drawing/2014/main" id="{74345EDB-3BDF-40F4-83CC-92052B307D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4040" y="868892"/>
            <a:ext cx="8722188" cy="4351338"/>
          </a:xfrm>
        </p:spPr>
      </p:pic>
      <p:sp>
        <p:nvSpPr>
          <p:cNvPr id="3" name="TextBox 2">
            <a:extLst>
              <a:ext uri="{FF2B5EF4-FFF2-40B4-BE49-F238E27FC236}">
                <a16:creationId xmlns:a16="http://schemas.microsoft.com/office/drawing/2014/main" id="{7B86A9F4-7CE6-40BD-9642-3EA4A415C7BA}"/>
              </a:ext>
            </a:extLst>
          </p:cNvPr>
          <p:cNvSpPr txBox="1"/>
          <p:nvPr/>
        </p:nvSpPr>
        <p:spPr>
          <a:xfrm>
            <a:off x="575734" y="5740400"/>
            <a:ext cx="10955866" cy="954107"/>
          </a:xfrm>
          <a:prstGeom prst="rect">
            <a:avLst/>
          </a:prstGeom>
          <a:noFill/>
        </p:spPr>
        <p:txBody>
          <a:bodyPr wrap="square" rtlCol="0">
            <a:spAutoFit/>
          </a:bodyPr>
          <a:lstStyle/>
          <a:p>
            <a:r>
              <a:rPr lang="en-US" sz="1400" b="1" dirty="0"/>
              <a:t>Under “Position Reports To”  enter your/the manager’s name and click the magnifying glass.  The name should appear.  Under “Approval Process” click “Approval – 1 Step.” Under HR Reviewer, enter “William Reinson” and hit the magnifying glass.  The name should appear.  Under “Recruiter,” enter the name of your assigned recruiter and hit the magnifying glass.  The name should appear.  If you are uncertain of your recruiter, just list “William Reinson” and we will correct it.  Once completed, go to the next slide.</a:t>
            </a:r>
          </a:p>
        </p:txBody>
      </p:sp>
    </p:spTree>
    <p:extLst>
      <p:ext uri="{BB962C8B-B14F-4D97-AF65-F5344CB8AC3E}">
        <p14:creationId xmlns:p14="http://schemas.microsoft.com/office/powerpoint/2010/main" val="3852210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B0F0B-D262-47F6-A167-E5FF0DBFE2F2}"/>
              </a:ext>
            </a:extLst>
          </p:cNvPr>
          <p:cNvSpPr>
            <a:spLocks noGrp="1"/>
          </p:cNvSpPr>
          <p:nvPr>
            <p:ph type="title"/>
          </p:nvPr>
        </p:nvSpPr>
        <p:spPr>
          <a:xfrm>
            <a:off x="838200" y="365126"/>
            <a:ext cx="10515600" cy="566208"/>
          </a:xfrm>
        </p:spPr>
        <p:txBody>
          <a:bodyPr>
            <a:normAutofit/>
          </a:bodyPr>
          <a:lstStyle/>
          <a:p>
            <a:pPr algn="ctr"/>
            <a:r>
              <a:rPr lang="en-US" sz="3200" dirty="0" err="1"/>
              <a:t>PageUp</a:t>
            </a:r>
            <a:r>
              <a:rPr lang="en-US" sz="3200" dirty="0"/>
              <a:t> Login Screen</a:t>
            </a:r>
          </a:p>
        </p:txBody>
      </p:sp>
      <p:pic>
        <p:nvPicPr>
          <p:cNvPr id="5" name="Content Placeholder 4">
            <a:extLst>
              <a:ext uri="{FF2B5EF4-FFF2-40B4-BE49-F238E27FC236}">
                <a16:creationId xmlns:a16="http://schemas.microsoft.com/office/drawing/2014/main" id="{CDDF7792-2703-4DC7-9013-BC8228E83C42}"/>
              </a:ext>
            </a:extLst>
          </p:cNvPr>
          <p:cNvPicPr>
            <a:picLocks noGrp="1" noChangeAspect="1"/>
          </p:cNvPicPr>
          <p:nvPr>
            <p:ph idx="1"/>
          </p:nvPr>
        </p:nvPicPr>
        <p:blipFill>
          <a:blip r:embed="rId2"/>
          <a:stretch>
            <a:fillRect/>
          </a:stretch>
        </p:blipFill>
        <p:spPr>
          <a:xfrm>
            <a:off x="2085944" y="931334"/>
            <a:ext cx="8020112" cy="4284133"/>
          </a:xfrm>
        </p:spPr>
      </p:pic>
      <p:sp>
        <p:nvSpPr>
          <p:cNvPr id="6" name="TextBox 5">
            <a:extLst>
              <a:ext uri="{FF2B5EF4-FFF2-40B4-BE49-F238E27FC236}">
                <a16:creationId xmlns:a16="http://schemas.microsoft.com/office/drawing/2014/main" id="{F7EC0CED-159D-47D6-8F78-A724C905DFBB}"/>
              </a:ext>
            </a:extLst>
          </p:cNvPr>
          <p:cNvSpPr txBox="1"/>
          <p:nvPr/>
        </p:nvSpPr>
        <p:spPr>
          <a:xfrm>
            <a:off x="1439333" y="5748867"/>
            <a:ext cx="9779000" cy="307777"/>
          </a:xfrm>
          <a:prstGeom prst="rect">
            <a:avLst/>
          </a:prstGeom>
          <a:noFill/>
        </p:spPr>
        <p:txBody>
          <a:bodyPr wrap="square" rtlCol="0">
            <a:spAutoFit/>
          </a:bodyPr>
          <a:lstStyle/>
          <a:p>
            <a:r>
              <a:rPr lang="en-US" sz="1400" b="1" dirty="0"/>
              <a:t>Enter your Longwood email address and your </a:t>
            </a:r>
            <a:r>
              <a:rPr lang="en-US" sz="1400" b="1" dirty="0" err="1"/>
              <a:t>PageUp</a:t>
            </a:r>
            <a:r>
              <a:rPr lang="en-US" sz="1400" b="1" dirty="0"/>
              <a:t> password into the box on the right.  Go to next slide.</a:t>
            </a:r>
          </a:p>
        </p:txBody>
      </p:sp>
    </p:spTree>
    <p:extLst>
      <p:ext uri="{BB962C8B-B14F-4D97-AF65-F5344CB8AC3E}">
        <p14:creationId xmlns:p14="http://schemas.microsoft.com/office/powerpoint/2010/main" val="1581171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C8E91-A2F9-4A4A-A4A3-5C2B31D52E3D}"/>
              </a:ext>
            </a:extLst>
          </p:cNvPr>
          <p:cNvSpPr>
            <a:spLocks noGrp="1"/>
          </p:cNvSpPr>
          <p:nvPr>
            <p:ph type="title"/>
          </p:nvPr>
        </p:nvSpPr>
        <p:spPr>
          <a:xfrm>
            <a:off x="838200" y="365126"/>
            <a:ext cx="10515600" cy="430742"/>
          </a:xfrm>
        </p:spPr>
        <p:txBody>
          <a:bodyPr>
            <a:normAutofit fontScale="90000"/>
          </a:bodyPr>
          <a:lstStyle/>
          <a:p>
            <a:pPr algn="ctr"/>
            <a:r>
              <a:rPr lang="en-US" sz="3200" dirty="0"/>
              <a:t>Creating a Position Description – Page 10</a:t>
            </a:r>
          </a:p>
        </p:txBody>
      </p:sp>
      <p:pic>
        <p:nvPicPr>
          <p:cNvPr id="4" name="Content Placeholder 4">
            <a:extLst>
              <a:ext uri="{FF2B5EF4-FFF2-40B4-BE49-F238E27FC236}">
                <a16:creationId xmlns:a16="http://schemas.microsoft.com/office/drawing/2014/main" id="{193E2B45-6151-48EF-BF16-6A16DB5221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4906" y="868892"/>
            <a:ext cx="8722188" cy="4351338"/>
          </a:xfrm>
        </p:spPr>
      </p:pic>
      <p:sp>
        <p:nvSpPr>
          <p:cNvPr id="6" name="TextBox 5">
            <a:extLst>
              <a:ext uri="{FF2B5EF4-FFF2-40B4-BE49-F238E27FC236}">
                <a16:creationId xmlns:a16="http://schemas.microsoft.com/office/drawing/2014/main" id="{D3F1588A-FD71-4814-9348-90263FAD0A29}"/>
              </a:ext>
            </a:extLst>
          </p:cNvPr>
          <p:cNvSpPr txBox="1"/>
          <p:nvPr/>
        </p:nvSpPr>
        <p:spPr>
          <a:xfrm>
            <a:off x="1617133" y="5604933"/>
            <a:ext cx="9592734" cy="738664"/>
          </a:xfrm>
          <a:prstGeom prst="rect">
            <a:avLst/>
          </a:prstGeom>
          <a:noFill/>
        </p:spPr>
        <p:txBody>
          <a:bodyPr wrap="square" rtlCol="0">
            <a:spAutoFit/>
          </a:bodyPr>
          <a:lstStyle/>
          <a:p>
            <a:r>
              <a:rPr lang="en-US" sz="1400" b="1" dirty="0"/>
              <a:t>Once the PD is complete, you will click the “Save” or “Save and Exit” button.  This will forward the PD to the appropriate parties for approval.  Once the PD is approved, you will receive an email (next slide) informing you that you can proceed with the Employee Performance Profile (EPP).  Click “Save” or “Save and Exit” and go to the next slide.</a:t>
            </a:r>
          </a:p>
        </p:txBody>
      </p:sp>
    </p:spTree>
    <p:extLst>
      <p:ext uri="{BB962C8B-B14F-4D97-AF65-F5344CB8AC3E}">
        <p14:creationId xmlns:p14="http://schemas.microsoft.com/office/powerpoint/2010/main" val="79877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228A-05A0-4B22-9937-90CE85D2D863}"/>
              </a:ext>
            </a:extLst>
          </p:cNvPr>
          <p:cNvSpPr>
            <a:spLocks noGrp="1"/>
          </p:cNvSpPr>
          <p:nvPr>
            <p:ph type="title"/>
          </p:nvPr>
        </p:nvSpPr>
        <p:spPr>
          <a:xfrm>
            <a:off x="838200" y="365125"/>
            <a:ext cx="10515600" cy="498475"/>
          </a:xfrm>
        </p:spPr>
        <p:txBody>
          <a:bodyPr>
            <a:normAutofit fontScale="90000"/>
          </a:bodyPr>
          <a:lstStyle/>
          <a:p>
            <a:pPr algn="ctr"/>
            <a:r>
              <a:rPr lang="en-US" sz="3200" dirty="0"/>
              <a:t>Creating a Position Description – Page 11</a:t>
            </a:r>
          </a:p>
        </p:txBody>
      </p:sp>
      <p:sp>
        <p:nvSpPr>
          <p:cNvPr id="3" name="Content Placeholder 2">
            <a:extLst>
              <a:ext uri="{FF2B5EF4-FFF2-40B4-BE49-F238E27FC236}">
                <a16:creationId xmlns:a16="http://schemas.microsoft.com/office/drawing/2014/main" id="{7E377C4B-3DB0-4A69-9442-1C7DA88F6789}"/>
              </a:ext>
            </a:extLst>
          </p:cNvPr>
          <p:cNvSpPr>
            <a:spLocks noGrp="1"/>
          </p:cNvSpPr>
          <p:nvPr>
            <p:ph idx="1"/>
          </p:nvPr>
        </p:nvSpPr>
        <p:spPr>
          <a:xfrm>
            <a:off x="634998" y="1041400"/>
            <a:ext cx="10879667" cy="4453467"/>
          </a:xfrm>
        </p:spPr>
        <p:txBody>
          <a:bodyPr>
            <a:normAutofit/>
          </a:bodyPr>
          <a:lstStyle/>
          <a:p>
            <a:pPr marL="0" marR="0" indent="0">
              <a:spcBef>
                <a:spcPts val="0"/>
              </a:spcBef>
              <a:spcAft>
                <a:spcPts val="0"/>
              </a:spcAft>
              <a:buNone/>
            </a:pPr>
            <a:r>
              <a:rPr lang="en-US" sz="1600" b="1" dirty="0">
                <a:effectLst/>
                <a:latin typeface="Calibri" panose="020F0502020204030204" pitchFamily="34" charset="0"/>
                <a:ea typeface="Calibri" panose="020F0502020204030204" pitchFamily="34" charset="0"/>
              </a:rPr>
              <a:t>From:</a:t>
            </a:r>
            <a:r>
              <a:rPr lang="en-US" sz="1600" dirty="0">
                <a:effectLst/>
                <a:latin typeface="Calibri" panose="020F0502020204030204" pitchFamily="34" charset="0"/>
                <a:ea typeface="Calibri" panose="020F0502020204030204" pitchFamily="34" charset="0"/>
              </a:rPr>
              <a:t> </a:t>
            </a:r>
            <a:r>
              <a:rPr lang="en-US" sz="1600" dirty="0" err="1">
                <a:effectLst/>
                <a:latin typeface="Calibri" panose="020F0502020204030204" pitchFamily="34" charset="0"/>
                <a:ea typeface="Calibri" panose="020F0502020204030204" pitchFamily="34" charset="0"/>
              </a:rPr>
              <a:t>PageUp</a:t>
            </a:r>
            <a:r>
              <a:rPr lang="en-US" sz="1600" dirty="0">
                <a:effectLst/>
                <a:latin typeface="Calibri" panose="020F0502020204030204" pitchFamily="34" charset="0"/>
                <a:ea typeface="Calibri" panose="020F0502020204030204" pitchFamily="34" charset="0"/>
              </a:rPr>
              <a:t> PD Approval &lt;</a:t>
            </a:r>
            <a:r>
              <a:rPr lang="en-US" sz="1600" u="sng" dirty="0">
                <a:solidFill>
                  <a:srgbClr val="0000FF"/>
                </a:solidFill>
                <a:effectLst/>
                <a:latin typeface="Calibri" panose="020F0502020204030204" pitchFamily="34" charset="0"/>
                <a:ea typeface="Calibri" panose="020F0502020204030204" pitchFamily="34" charset="0"/>
                <a:hlinkClick r:id="rId2"/>
              </a:rPr>
              <a:t>jobapproval.mkbphkm.qqlm.hvhvhm@m.dc4.pageuppeople.com</a:t>
            </a:r>
            <a:r>
              <a:rPr lang="en-US" sz="1600" dirty="0">
                <a:effectLst/>
                <a:latin typeface="Calibri" panose="020F0502020204030204" pitchFamily="34" charset="0"/>
                <a:ea typeface="Calibri" panose="020F0502020204030204" pitchFamily="34" charset="0"/>
              </a:rPr>
              <a:t>&gt; </a:t>
            </a:r>
            <a:br>
              <a:rPr lang="en-US" sz="1600" dirty="0">
                <a:effectLst/>
                <a:latin typeface="Calibri" panose="020F0502020204030204" pitchFamily="34" charset="0"/>
                <a:ea typeface="Calibri" panose="020F0502020204030204" pitchFamily="34" charset="0"/>
              </a:rPr>
            </a:br>
            <a:r>
              <a:rPr lang="en-US" sz="1600" b="1" dirty="0">
                <a:effectLst/>
                <a:latin typeface="Calibri" panose="020F0502020204030204" pitchFamily="34" charset="0"/>
                <a:ea typeface="Calibri" panose="020F0502020204030204" pitchFamily="34" charset="0"/>
              </a:rPr>
              <a:t>Sent:</a:t>
            </a:r>
            <a:r>
              <a:rPr lang="en-US" sz="1600" dirty="0">
                <a:effectLst/>
                <a:latin typeface="Calibri" panose="020F0502020204030204" pitchFamily="34" charset="0"/>
                <a:ea typeface="Calibri" panose="020F0502020204030204" pitchFamily="34" charset="0"/>
              </a:rPr>
              <a:t> Friday, April 11, 2025 7:54 AM</a:t>
            </a:r>
            <a:br>
              <a:rPr lang="en-US" sz="1600" dirty="0">
                <a:effectLst/>
                <a:latin typeface="Calibri" panose="020F0502020204030204" pitchFamily="34" charset="0"/>
                <a:ea typeface="Calibri" panose="020F0502020204030204" pitchFamily="34" charset="0"/>
              </a:rPr>
            </a:br>
            <a:r>
              <a:rPr lang="en-US" sz="1600" b="1" dirty="0">
                <a:effectLst/>
                <a:latin typeface="Calibri" panose="020F0502020204030204" pitchFamily="34" charset="0"/>
                <a:ea typeface="Calibri" panose="020F0502020204030204" pitchFamily="34" charset="0"/>
              </a:rPr>
              <a:t>To:</a:t>
            </a:r>
            <a:r>
              <a:rPr lang="en-US" sz="1600" dirty="0">
                <a:effectLst/>
                <a:latin typeface="Calibri" panose="020F0502020204030204" pitchFamily="34" charset="0"/>
                <a:ea typeface="Calibri" panose="020F0502020204030204" pitchFamily="34" charset="0"/>
              </a:rPr>
              <a:t> “Manager”</a:t>
            </a:r>
            <a:br>
              <a:rPr lang="en-US" sz="1600" dirty="0">
                <a:effectLst/>
                <a:latin typeface="Calibri" panose="020F0502020204030204" pitchFamily="34" charset="0"/>
                <a:ea typeface="Calibri" panose="020F0502020204030204" pitchFamily="34" charset="0"/>
              </a:rPr>
            </a:br>
            <a:r>
              <a:rPr lang="en-US" sz="1600" b="1" dirty="0">
                <a:effectLst/>
                <a:latin typeface="Calibri" panose="020F0502020204030204" pitchFamily="34" charset="0"/>
                <a:ea typeface="Calibri" panose="020F0502020204030204" pitchFamily="34" charset="0"/>
              </a:rPr>
              <a:t>Subject:</a:t>
            </a:r>
            <a:r>
              <a:rPr lang="en-US" sz="1600" dirty="0">
                <a:effectLst/>
                <a:latin typeface="Calibri" panose="020F0502020204030204" pitchFamily="34" charset="0"/>
                <a:ea typeface="Calibri" panose="020F0502020204030204" pitchFamily="34" charset="0"/>
              </a:rPr>
              <a:t> Position Description Approval</a:t>
            </a:r>
          </a:p>
          <a:p>
            <a:pPr marL="0" marR="0" indent="0">
              <a:spcBef>
                <a:spcPts val="0"/>
              </a:spcBef>
              <a:spcAft>
                <a:spcPts val="0"/>
              </a:spcAft>
              <a:buNone/>
            </a:pPr>
            <a:r>
              <a:rPr lang="en-US" sz="1600" dirty="0">
                <a:effectLst/>
                <a:latin typeface="Calibri" panose="020F0502020204030204" pitchFamily="34" charset="0"/>
                <a:ea typeface="Calibri" panose="020F0502020204030204" pitchFamily="34" charset="0"/>
              </a:rPr>
              <a:t> </a:t>
            </a:r>
          </a:p>
          <a:p>
            <a:pPr marL="0" marR="0" indent="0">
              <a:buNone/>
            </a:pPr>
            <a:r>
              <a:rPr lang="en-US" sz="1600" dirty="0">
                <a:solidFill>
                  <a:srgbClr val="FF0000"/>
                </a:solidFill>
                <a:effectLst/>
                <a:latin typeface="Calibri" panose="020F0502020204030204" pitchFamily="34" charset="0"/>
                <a:ea typeface="Calibri" panose="020F0502020204030204" pitchFamily="34" charset="0"/>
              </a:rPr>
              <a:t>CAUTION: This is an EXTERNAL email. Do not click links or open attachments unless you recognize the sender and know the content is safe.</a:t>
            </a:r>
            <a:endParaRPr lang="en-US" sz="1600" dirty="0">
              <a:effectLst/>
              <a:latin typeface="Calibri" panose="020F0502020204030204" pitchFamily="34" charset="0"/>
              <a:ea typeface="Calibri" panose="020F0502020204030204" pitchFamily="34" charset="0"/>
            </a:endParaRPr>
          </a:p>
          <a:p>
            <a:pPr marL="0" marR="0"/>
            <a:r>
              <a:rPr lang="en-US" sz="1800" dirty="0">
                <a:effectLst/>
                <a:latin typeface="Calibri" panose="020F0502020204030204" pitchFamily="34" charset="0"/>
                <a:ea typeface="Calibri" panose="020F0502020204030204" pitchFamily="34" charset="0"/>
              </a:rPr>
              <a:t>Hi “Manager’s Name,” </a:t>
            </a:r>
          </a:p>
          <a:p>
            <a:pPr marL="0" marR="0"/>
            <a:r>
              <a:rPr lang="en-US" sz="1800" dirty="0">
                <a:effectLst/>
                <a:latin typeface="Calibri" panose="020F0502020204030204" pitchFamily="34" charset="0"/>
                <a:ea typeface="Calibri" panose="020F0502020204030204" pitchFamily="34" charset="0"/>
              </a:rPr>
              <a:t>The position description </a:t>
            </a:r>
            <a:r>
              <a:rPr lang="en-US" sz="1800" b="1" dirty="0">
                <a:effectLst/>
                <a:latin typeface="Calibri" panose="020F0502020204030204" pitchFamily="34" charset="0"/>
                <a:ea typeface="Calibri" panose="020F0502020204030204" pitchFamily="34" charset="0"/>
              </a:rPr>
              <a:t>HR Generalist</a:t>
            </a:r>
            <a:r>
              <a:rPr lang="en-US" sz="1800" dirty="0">
                <a:effectLst/>
                <a:latin typeface="Calibri" panose="020F0502020204030204" pitchFamily="34" charset="0"/>
                <a:ea typeface="Calibri" panose="020F0502020204030204" pitchFamily="34" charset="0"/>
              </a:rPr>
              <a:t> - Position description number:</a:t>
            </a:r>
            <a:r>
              <a:rPr lang="en-US" sz="1800" b="1" dirty="0">
                <a:effectLst/>
                <a:latin typeface="Calibri" panose="020F0502020204030204" pitchFamily="34" charset="0"/>
                <a:ea typeface="Calibri" panose="020F0502020204030204" pitchFamily="34" charset="0"/>
              </a:rPr>
              <a:t> 59429</a:t>
            </a:r>
            <a:r>
              <a:rPr lang="en-US" sz="1800" dirty="0">
                <a:effectLst/>
                <a:latin typeface="Calibri" panose="020F0502020204030204" pitchFamily="34" charset="0"/>
                <a:ea typeface="Calibri" panose="020F0502020204030204" pitchFamily="34" charset="0"/>
              </a:rPr>
              <a:t> has been </a:t>
            </a:r>
            <a:r>
              <a:rPr lang="en-US" sz="1800" b="1" dirty="0">
                <a:effectLst/>
                <a:latin typeface="Calibri" panose="020F0502020204030204" pitchFamily="34" charset="0"/>
                <a:ea typeface="Calibri" panose="020F0502020204030204" pitchFamily="34" charset="0"/>
              </a:rPr>
              <a:t>Approved</a:t>
            </a:r>
            <a:r>
              <a:rPr lang="en-US" sz="1800" dirty="0">
                <a:effectLst/>
                <a:latin typeface="Calibri" panose="020F0502020204030204" pitchFamily="34" charset="0"/>
                <a:ea typeface="Calibri" panose="020F0502020204030204" pitchFamily="34" charset="0"/>
              </a:rPr>
              <a:t>. To view the position description, click the following link: </a:t>
            </a:r>
            <a:r>
              <a:rPr lang="en-US" sz="1800" b="1" u="sng" dirty="0">
                <a:solidFill>
                  <a:srgbClr val="0000FF"/>
                </a:solidFill>
                <a:effectLst/>
                <a:latin typeface="Calibri" panose="020F0502020204030204" pitchFamily="34" charset="0"/>
                <a:ea typeface="Calibri" panose="020F0502020204030204" pitchFamily="34" charset="0"/>
                <a:hlinkClick r:id="rId3"/>
              </a:rPr>
              <a:t>View Position Description</a:t>
            </a:r>
            <a:r>
              <a:rPr lang="en-US" sz="1800" b="1" dirty="0">
                <a:effectLst/>
                <a:latin typeface="Calibri" panose="020F0502020204030204" pitchFamily="34"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pPr marL="0" marR="0"/>
            <a:r>
              <a:rPr lang="en-US" sz="1800" b="1" dirty="0">
                <a:effectLst/>
                <a:highlight>
                  <a:srgbClr val="FFFF00"/>
                </a:highlight>
                <a:latin typeface="Calibri" panose="020F0502020204030204" pitchFamily="34" charset="0"/>
                <a:ea typeface="Calibri" panose="020F0502020204030204" pitchFamily="34" charset="0"/>
              </a:rPr>
              <a:t>Note:  Non-COV network users please log in </a:t>
            </a:r>
            <a:r>
              <a:rPr lang="en-US" sz="1800" b="1" u="sng" dirty="0">
                <a:solidFill>
                  <a:srgbClr val="0000FF"/>
                </a:solidFill>
                <a:effectLst/>
                <a:highlight>
                  <a:srgbClr val="FFFF00"/>
                </a:highlight>
                <a:latin typeface="Calibri" panose="020F0502020204030204" pitchFamily="34" charset="0"/>
                <a:ea typeface="Calibri" panose="020F0502020204030204" pitchFamily="34" charset="0"/>
                <a:hlinkClick r:id="rId4"/>
              </a:rPr>
              <a:t>HERE</a:t>
            </a:r>
            <a:r>
              <a:rPr lang="en-US" sz="1800" b="1" dirty="0">
                <a:effectLst/>
                <a:highlight>
                  <a:srgbClr val="FFFF00"/>
                </a:highlight>
                <a:latin typeface="Calibri" panose="020F0502020204030204" pitchFamily="34" charset="0"/>
                <a:ea typeface="Calibri" panose="020F0502020204030204" pitchFamily="34" charset="0"/>
              </a:rPr>
              <a:t> and navigate to the Position Description library.</a:t>
            </a:r>
            <a:endParaRPr lang="en-US" sz="1800" dirty="0">
              <a:effectLst/>
              <a:highlight>
                <a:srgbClr val="FFFF00"/>
              </a:highlight>
              <a:latin typeface="Calibri" panose="020F0502020204030204" pitchFamily="34" charset="0"/>
              <a:ea typeface="Calibri" panose="020F0502020204030204" pitchFamily="34" charset="0"/>
            </a:endParaRPr>
          </a:p>
          <a:p>
            <a:pPr marL="0" marR="0"/>
            <a:r>
              <a:rPr lang="en-US" sz="1800" dirty="0">
                <a:effectLst/>
                <a:latin typeface="Calibri" panose="020F0502020204030204" pitchFamily="34" charset="0"/>
                <a:ea typeface="Calibri" panose="020F0502020204030204" pitchFamily="34" charset="0"/>
              </a:rPr>
              <a:t>Kind regards, </a:t>
            </a:r>
          </a:p>
          <a:p>
            <a:pPr marL="0" marR="0"/>
            <a:r>
              <a:rPr lang="en-US" sz="1800" dirty="0">
                <a:effectLst/>
                <a:latin typeface="Calibri" panose="020F0502020204030204" pitchFamily="34" charset="0"/>
                <a:ea typeface="Calibri" panose="020F0502020204030204" pitchFamily="34" charset="0"/>
              </a:rPr>
              <a:t>Longwood University Recruitment Team</a:t>
            </a:r>
          </a:p>
        </p:txBody>
      </p:sp>
      <p:sp>
        <p:nvSpPr>
          <p:cNvPr id="4" name="TextBox 3">
            <a:extLst>
              <a:ext uri="{FF2B5EF4-FFF2-40B4-BE49-F238E27FC236}">
                <a16:creationId xmlns:a16="http://schemas.microsoft.com/office/drawing/2014/main" id="{823699AF-CDEB-4CB8-AB44-E3C241505A18}"/>
              </a:ext>
            </a:extLst>
          </p:cNvPr>
          <p:cNvSpPr txBox="1"/>
          <p:nvPr/>
        </p:nvSpPr>
        <p:spPr>
          <a:xfrm>
            <a:off x="634999" y="6172200"/>
            <a:ext cx="10879667" cy="369332"/>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3C2500EE-4034-474C-A569-A1DED528F475}"/>
              </a:ext>
            </a:extLst>
          </p:cNvPr>
          <p:cNvSpPr txBox="1"/>
          <p:nvPr/>
        </p:nvSpPr>
        <p:spPr>
          <a:xfrm>
            <a:off x="634999" y="5994400"/>
            <a:ext cx="10718801" cy="523220"/>
          </a:xfrm>
          <a:prstGeom prst="rect">
            <a:avLst/>
          </a:prstGeom>
          <a:noFill/>
        </p:spPr>
        <p:txBody>
          <a:bodyPr wrap="square" rtlCol="0">
            <a:spAutoFit/>
          </a:bodyPr>
          <a:lstStyle/>
          <a:p>
            <a:r>
              <a:rPr lang="en-US" sz="1400" b="1" dirty="0"/>
              <a:t>This is an example of the email you will receive when your PD has been approved.  Once you receive it, you will be able to move to the next step of the EPP process.  You will be receiving another slide show with instructions to guide you through the EPP process.</a:t>
            </a:r>
          </a:p>
        </p:txBody>
      </p:sp>
    </p:spTree>
    <p:extLst>
      <p:ext uri="{BB962C8B-B14F-4D97-AF65-F5344CB8AC3E}">
        <p14:creationId xmlns:p14="http://schemas.microsoft.com/office/powerpoint/2010/main" val="2178805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78336-73FB-484A-98E2-5593770E5202}"/>
              </a:ext>
            </a:extLst>
          </p:cNvPr>
          <p:cNvSpPr>
            <a:spLocks noGrp="1"/>
          </p:cNvSpPr>
          <p:nvPr>
            <p:ph type="title"/>
          </p:nvPr>
        </p:nvSpPr>
        <p:spPr>
          <a:xfrm>
            <a:off x="838200" y="365126"/>
            <a:ext cx="10515600" cy="515408"/>
          </a:xfrm>
        </p:spPr>
        <p:txBody>
          <a:bodyPr>
            <a:normAutofit fontScale="90000"/>
          </a:bodyPr>
          <a:lstStyle/>
          <a:p>
            <a:pPr algn="ctr"/>
            <a:r>
              <a:rPr lang="en-US" sz="3200" dirty="0"/>
              <a:t>Security Token</a:t>
            </a:r>
          </a:p>
        </p:txBody>
      </p:sp>
      <p:pic>
        <p:nvPicPr>
          <p:cNvPr id="5" name="Content Placeholder 4">
            <a:extLst>
              <a:ext uri="{FF2B5EF4-FFF2-40B4-BE49-F238E27FC236}">
                <a16:creationId xmlns:a16="http://schemas.microsoft.com/office/drawing/2014/main" id="{74FDD73E-FE58-43B3-AB79-8A8283534897}"/>
              </a:ext>
            </a:extLst>
          </p:cNvPr>
          <p:cNvPicPr>
            <a:picLocks noGrp="1" noChangeAspect="1"/>
          </p:cNvPicPr>
          <p:nvPr>
            <p:ph idx="1"/>
          </p:nvPr>
        </p:nvPicPr>
        <p:blipFill>
          <a:blip r:embed="rId2"/>
          <a:stretch>
            <a:fillRect/>
          </a:stretch>
        </p:blipFill>
        <p:spPr>
          <a:xfrm>
            <a:off x="1590675" y="1444889"/>
            <a:ext cx="9010650" cy="3724275"/>
          </a:xfrm>
        </p:spPr>
      </p:pic>
      <p:sp>
        <p:nvSpPr>
          <p:cNvPr id="6" name="TextBox 5">
            <a:extLst>
              <a:ext uri="{FF2B5EF4-FFF2-40B4-BE49-F238E27FC236}">
                <a16:creationId xmlns:a16="http://schemas.microsoft.com/office/drawing/2014/main" id="{183847F3-A69C-4032-A4DA-71ED6AE5DA93}"/>
              </a:ext>
            </a:extLst>
          </p:cNvPr>
          <p:cNvSpPr txBox="1"/>
          <p:nvPr/>
        </p:nvSpPr>
        <p:spPr>
          <a:xfrm>
            <a:off x="948268" y="5733519"/>
            <a:ext cx="9653058" cy="523220"/>
          </a:xfrm>
          <a:prstGeom prst="rect">
            <a:avLst/>
          </a:prstGeom>
          <a:noFill/>
        </p:spPr>
        <p:txBody>
          <a:bodyPr wrap="square" rtlCol="0">
            <a:spAutoFit/>
          </a:bodyPr>
          <a:lstStyle/>
          <a:p>
            <a:r>
              <a:rPr lang="en-US" sz="1400" b="1" dirty="0"/>
              <a:t>The system automatically issues a security token.  Check your email, copy the number, enter it in this box that appears on your computer and hit continue. Go to next slide.</a:t>
            </a:r>
          </a:p>
        </p:txBody>
      </p:sp>
    </p:spTree>
    <p:extLst>
      <p:ext uri="{BB962C8B-B14F-4D97-AF65-F5344CB8AC3E}">
        <p14:creationId xmlns:p14="http://schemas.microsoft.com/office/powerpoint/2010/main" val="933006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692AD-759E-4296-9A0B-B44BE217F395}"/>
              </a:ext>
            </a:extLst>
          </p:cNvPr>
          <p:cNvSpPr>
            <a:spLocks noGrp="1"/>
          </p:cNvSpPr>
          <p:nvPr>
            <p:ph type="title"/>
          </p:nvPr>
        </p:nvSpPr>
        <p:spPr>
          <a:xfrm>
            <a:off x="838200" y="365126"/>
            <a:ext cx="10515600" cy="506942"/>
          </a:xfrm>
        </p:spPr>
        <p:txBody>
          <a:bodyPr>
            <a:normAutofit fontScale="90000"/>
          </a:bodyPr>
          <a:lstStyle/>
          <a:p>
            <a:pPr algn="ctr"/>
            <a:r>
              <a:rPr lang="en-US" sz="3200" dirty="0"/>
              <a:t>Page Up Landing Page</a:t>
            </a:r>
          </a:p>
        </p:txBody>
      </p:sp>
      <p:pic>
        <p:nvPicPr>
          <p:cNvPr id="5" name="Content Placeholder 4">
            <a:extLst>
              <a:ext uri="{FF2B5EF4-FFF2-40B4-BE49-F238E27FC236}">
                <a16:creationId xmlns:a16="http://schemas.microsoft.com/office/drawing/2014/main" id="{EB3B8744-7D65-4DD9-B5A3-796A6473367C}"/>
              </a:ext>
            </a:extLst>
          </p:cNvPr>
          <p:cNvPicPr>
            <a:picLocks noGrp="1" noChangeAspect="1"/>
          </p:cNvPicPr>
          <p:nvPr>
            <p:ph idx="1"/>
          </p:nvPr>
        </p:nvPicPr>
        <p:blipFill>
          <a:blip r:embed="rId2"/>
          <a:stretch>
            <a:fillRect/>
          </a:stretch>
        </p:blipFill>
        <p:spPr>
          <a:xfrm>
            <a:off x="1409192" y="987425"/>
            <a:ext cx="9373615" cy="4351338"/>
          </a:xfrm>
        </p:spPr>
      </p:pic>
      <p:sp>
        <p:nvSpPr>
          <p:cNvPr id="8" name="TextBox 7">
            <a:extLst>
              <a:ext uri="{FF2B5EF4-FFF2-40B4-BE49-F238E27FC236}">
                <a16:creationId xmlns:a16="http://schemas.microsoft.com/office/drawing/2014/main" id="{1F7B53BD-EAC1-4515-B5FD-B2BB3880FBFD}"/>
              </a:ext>
            </a:extLst>
          </p:cNvPr>
          <p:cNvSpPr txBox="1"/>
          <p:nvPr/>
        </p:nvSpPr>
        <p:spPr>
          <a:xfrm>
            <a:off x="956733" y="5952067"/>
            <a:ext cx="9965267" cy="307777"/>
          </a:xfrm>
          <a:prstGeom prst="rect">
            <a:avLst/>
          </a:prstGeom>
          <a:noFill/>
        </p:spPr>
        <p:txBody>
          <a:bodyPr wrap="square" rtlCol="0">
            <a:spAutoFit/>
          </a:bodyPr>
          <a:lstStyle/>
          <a:p>
            <a:r>
              <a:rPr lang="en-US" sz="1400" b="1" dirty="0"/>
              <a:t>From here, click on “Recruitment Administration,” the link on the left, to check for the Position Description. Go to next slide.</a:t>
            </a:r>
          </a:p>
        </p:txBody>
      </p:sp>
    </p:spTree>
    <p:extLst>
      <p:ext uri="{BB962C8B-B14F-4D97-AF65-F5344CB8AC3E}">
        <p14:creationId xmlns:p14="http://schemas.microsoft.com/office/powerpoint/2010/main" val="3311121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B813-CDEE-4C64-A42D-AA0E82D54EB6}"/>
              </a:ext>
            </a:extLst>
          </p:cNvPr>
          <p:cNvSpPr>
            <a:spLocks noGrp="1"/>
          </p:cNvSpPr>
          <p:nvPr>
            <p:ph type="title"/>
          </p:nvPr>
        </p:nvSpPr>
        <p:spPr>
          <a:xfrm>
            <a:off x="838200" y="365126"/>
            <a:ext cx="10515600" cy="270933"/>
          </a:xfrm>
        </p:spPr>
        <p:txBody>
          <a:bodyPr>
            <a:noAutofit/>
          </a:bodyPr>
          <a:lstStyle/>
          <a:p>
            <a:pPr algn="ctr"/>
            <a:r>
              <a:rPr lang="en-US" sz="3200" dirty="0"/>
              <a:t>Checking for a Position Description</a:t>
            </a:r>
          </a:p>
        </p:txBody>
      </p:sp>
      <p:pic>
        <p:nvPicPr>
          <p:cNvPr id="5" name="Content Placeholder 4">
            <a:extLst>
              <a:ext uri="{FF2B5EF4-FFF2-40B4-BE49-F238E27FC236}">
                <a16:creationId xmlns:a16="http://schemas.microsoft.com/office/drawing/2014/main" id="{B2122374-F53E-4233-933C-EDFBE121E3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8500" y="766763"/>
            <a:ext cx="10795000" cy="5324474"/>
          </a:xfrm>
        </p:spPr>
      </p:pic>
      <p:sp>
        <p:nvSpPr>
          <p:cNvPr id="8" name="TextBox 7">
            <a:extLst>
              <a:ext uri="{FF2B5EF4-FFF2-40B4-BE49-F238E27FC236}">
                <a16:creationId xmlns:a16="http://schemas.microsoft.com/office/drawing/2014/main" id="{3D7CFAC7-088D-41AD-B605-97A11E6A93EF}"/>
              </a:ext>
            </a:extLst>
          </p:cNvPr>
          <p:cNvSpPr txBox="1"/>
          <p:nvPr/>
        </p:nvSpPr>
        <p:spPr>
          <a:xfrm>
            <a:off x="474133" y="6308208"/>
            <a:ext cx="10879667" cy="523220"/>
          </a:xfrm>
          <a:prstGeom prst="rect">
            <a:avLst/>
          </a:prstGeom>
          <a:noFill/>
        </p:spPr>
        <p:txBody>
          <a:bodyPr wrap="square" rtlCol="0">
            <a:spAutoFit/>
          </a:bodyPr>
          <a:lstStyle/>
          <a:p>
            <a:r>
              <a:rPr lang="en-US" sz="1400" b="1" dirty="0"/>
              <a:t>This is the landing page for the position descriptions.  Click on the three horizontal lines on the top left of the page and a drop down will appear. Go to next slide.</a:t>
            </a:r>
          </a:p>
        </p:txBody>
      </p:sp>
      <p:sp>
        <p:nvSpPr>
          <p:cNvPr id="3" name="Arrow: Right 2">
            <a:extLst>
              <a:ext uri="{FF2B5EF4-FFF2-40B4-BE49-F238E27FC236}">
                <a16:creationId xmlns:a16="http://schemas.microsoft.com/office/drawing/2014/main" id="{D4D4E822-CCED-42A6-8BB3-48800F4E8DF3}"/>
              </a:ext>
            </a:extLst>
          </p:cNvPr>
          <p:cNvSpPr/>
          <p:nvPr/>
        </p:nvSpPr>
        <p:spPr>
          <a:xfrm rot="16200000">
            <a:off x="581442" y="1115831"/>
            <a:ext cx="513518" cy="2189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080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6513-F52A-4A2F-904E-C9799C22FFB6}"/>
              </a:ext>
            </a:extLst>
          </p:cNvPr>
          <p:cNvSpPr>
            <a:spLocks noGrp="1"/>
          </p:cNvSpPr>
          <p:nvPr>
            <p:ph type="title"/>
          </p:nvPr>
        </p:nvSpPr>
        <p:spPr>
          <a:xfrm>
            <a:off x="838200" y="365126"/>
            <a:ext cx="10515600" cy="413807"/>
          </a:xfrm>
        </p:spPr>
        <p:txBody>
          <a:bodyPr>
            <a:noAutofit/>
          </a:bodyPr>
          <a:lstStyle/>
          <a:p>
            <a:pPr algn="ctr"/>
            <a:r>
              <a:rPr lang="en-US" sz="3200" dirty="0"/>
              <a:t>Position Description Drop Down List</a:t>
            </a:r>
          </a:p>
        </p:txBody>
      </p:sp>
      <p:pic>
        <p:nvPicPr>
          <p:cNvPr id="5" name="Content Placeholder 4">
            <a:extLst>
              <a:ext uri="{FF2B5EF4-FFF2-40B4-BE49-F238E27FC236}">
                <a16:creationId xmlns:a16="http://schemas.microsoft.com/office/drawing/2014/main" id="{6FE15066-0E55-4B6E-A42A-978DC7A02D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7599" y="897467"/>
            <a:ext cx="9762067" cy="5273674"/>
          </a:xfrm>
        </p:spPr>
      </p:pic>
      <p:sp>
        <p:nvSpPr>
          <p:cNvPr id="6" name="TextBox 5">
            <a:extLst>
              <a:ext uri="{FF2B5EF4-FFF2-40B4-BE49-F238E27FC236}">
                <a16:creationId xmlns:a16="http://schemas.microsoft.com/office/drawing/2014/main" id="{F99A312A-62B4-4D99-A417-A781B6EF00C7}"/>
              </a:ext>
            </a:extLst>
          </p:cNvPr>
          <p:cNvSpPr txBox="1"/>
          <p:nvPr/>
        </p:nvSpPr>
        <p:spPr>
          <a:xfrm>
            <a:off x="1025233" y="6308208"/>
            <a:ext cx="9981434" cy="307777"/>
          </a:xfrm>
          <a:prstGeom prst="rect">
            <a:avLst/>
          </a:prstGeom>
          <a:noFill/>
        </p:spPr>
        <p:txBody>
          <a:bodyPr wrap="square" rtlCol="0">
            <a:spAutoFit/>
          </a:bodyPr>
          <a:lstStyle/>
          <a:p>
            <a:r>
              <a:rPr lang="en-US" sz="1400" b="1" dirty="0"/>
              <a:t>When the drop down appears, click on the link for “Manage Position Descriptions” which is under the “Jobs” tab. Go to next slide.</a:t>
            </a:r>
          </a:p>
        </p:txBody>
      </p:sp>
      <p:sp>
        <p:nvSpPr>
          <p:cNvPr id="3" name="Arrow: Right 2">
            <a:extLst>
              <a:ext uri="{FF2B5EF4-FFF2-40B4-BE49-F238E27FC236}">
                <a16:creationId xmlns:a16="http://schemas.microsoft.com/office/drawing/2014/main" id="{20CFEC59-0AEF-440A-A665-875885ED022D}"/>
              </a:ext>
            </a:extLst>
          </p:cNvPr>
          <p:cNvSpPr/>
          <p:nvPr/>
        </p:nvSpPr>
        <p:spPr>
          <a:xfrm rot="10800000">
            <a:off x="2726266" y="2844799"/>
            <a:ext cx="558801" cy="24553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8637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E36E7-BC65-48FE-BB06-D286F323944E}"/>
              </a:ext>
            </a:extLst>
          </p:cNvPr>
          <p:cNvSpPr>
            <a:spLocks noGrp="1"/>
          </p:cNvSpPr>
          <p:nvPr>
            <p:ph type="title"/>
          </p:nvPr>
        </p:nvSpPr>
        <p:spPr>
          <a:xfrm>
            <a:off x="838200" y="365126"/>
            <a:ext cx="10515600" cy="396874"/>
          </a:xfrm>
        </p:spPr>
        <p:txBody>
          <a:bodyPr>
            <a:normAutofit fontScale="90000"/>
          </a:bodyPr>
          <a:lstStyle/>
          <a:p>
            <a:pPr algn="ctr"/>
            <a:r>
              <a:rPr lang="en-US" sz="3200" dirty="0"/>
              <a:t>Position Description Page</a:t>
            </a:r>
          </a:p>
        </p:txBody>
      </p:sp>
      <p:pic>
        <p:nvPicPr>
          <p:cNvPr id="5" name="Content Placeholder 4">
            <a:extLst>
              <a:ext uri="{FF2B5EF4-FFF2-40B4-BE49-F238E27FC236}">
                <a16:creationId xmlns:a16="http://schemas.microsoft.com/office/drawing/2014/main" id="{CF3A832D-1E6B-46CA-924D-541D976D52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9233" y="880533"/>
            <a:ext cx="10913533" cy="5257800"/>
          </a:xfrm>
        </p:spPr>
      </p:pic>
      <p:sp>
        <p:nvSpPr>
          <p:cNvPr id="6" name="TextBox 5">
            <a:extLst>
              <a:ext uri="{FF2B5EF4-FFF2-40B4-BE49-F238E27FC236}">
                <a16:creationId xmlns:a16="http://schemas.microsoft.com/office/drawing/2014/main" id="{368CF42F-33A5-41C9-8735-0348EA48D247}"/>
              </a:ext>
            </a:extLst>
          </p:cNvPr>
          <p:cNvSpPr txBox="1"/>
          <p:nvPr/>
        </p:nvSpPr>
        <p:spPr>
          <a:xfrm>
            <a:off x="211668" y="6256866"/>
            <a:ext cx="11226800" cy="461665"/>
          </a:xfrm>
          <a:prstGeom prst="rect">
            <a:avLst/>
          </a:prstGeom>
          <a:noFill/>
        </p:spPr>
        <p:txBody>
          <a:bodyPr wrap="square" rtlCol="0">
            <a:spAutoFit/>
          </a:bodyPr>
          <a:lstStyle/>
          <a:p>
            <a:r>
              <a:rPr lang="en-US" sz="1200" b="1" dirty="0"/>
              <a:t>You will be directed to this page and need to fill in three boxes with the information in the parentheses.  The “Agency” (Longwood), “Status” (Active), and “Position Number” (From the EWP) in the following five-digit format (LWUXXXXX), example LWU00799.  After entering, press “Search.”  Go to next slide.</a:t>
            </a:r>
          </a:p>
        </p:txBody>
      </p:sp>
      <p:sp>
        <p:nvSpPr>
          <p:cNvPr id="3" name="Arrow: Right 2">
            <a:extLst>
              <a:ext uri="{FF2B5EF4-FFF2-40B4-BE49-F238E27FC236}">
                <a16:creationId xmlns:a16="http://schemas.microsoft.com/office/drawing/2014/main" id="{5049DA1D-68FF-4557-9951-6E392E92F896}"/>
              </a:ext>
            </a:extLst>
          </p:cNvPr>
          <p:cNvSpPr/>
          <p:nvPr/>
        </p:nvSpPr>
        <p:spPr>
          <a:xfrm rot="16200000">
            <a:off x="4542367" y="2404534"/>
            <a:ext cx="618066" cy="28786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0DA8BFEB-223D-4039-9AD3-97FAD4370B4C}"/>
              </a:ext>
            </a:extLst>
          </p:cNvPr>
          <p:cNvSpPr/>
          <p:nvPr/>
        </p:nvSpPr>
        <p:spPr>
          <a:xfrm rot="16200000">
            <a:off x="8890000" y="2404534"/>
            <a:ext cx="618066" cy="28786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A7623BBB-65F5-44E6-B40F-28CA63A5903E}"/>
              </a:ext>
            </a:extLst>
          </p:cNvPr>
          <p:cNvSpPr/>
          <p:nvPr/>
        </p:nvSpPr>
        <p:spPr>
          <a:xfrm rot="16200000">
            <a:off x="3263901" y="2015067"/>
            <a:ext cx="618066" cy="28786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FF8384B-BE15-46DE-9A29-ED0A0AA9EF5C}"/>
              </a:ext>
            </a:extLst>
          </p:cNvPr>
          <p:cNvSpPr/>
          <p:nvPr/>
        </p:nvSpPr>
        <p:spPr>
          <a:xfrm>
            <a:off x="5791200" y="2468034"/>
            <a:ext cx="1896533" cy="30945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5772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E229-DD53-43ED-B0E7-B2A27AE4C9C2}"/>
              </a:ext>
            </a:extLst>
          </p:cNvPr>
          <p:cNvSpPr>
            <a:spLocks noGrp="1"/>
          </p:cNvSpPr>
          <p:nvPr>
            <p:ph type="title"/>
          </p:nvPr>
        </p:nvSpPr>
        <p:spPr>
          <a:xfrm>
            <a:off x="838200" y="365126"/>
            <a:ext cx="10515600" cy="388407"/>
          </a:xfrm>
        </p:spPr>
        <p:txBody>
          <a:bodyPr>
            <a:normAutofit fontScale="90000"/>
          </a:bodyPr>
          <a:lstStyle/>
          <a:p>
            <a:pPr algn="ctr"/>
            <a:r>
              <a:rPr lang="en-US" sz="3200" dirty="0"/>
              <a:t>No Position Description Found</a:t>
            </a:r>
          </a:p>
        </p:txBody>
      </p:sp>
      <p:pic>
        <p:nvPicPr>
          <p:cNvPr id="13" name="Content Placeholder 12">
            <a:extLst>
              <a:ext uri="{FF2B5EF4-FFF2-40B4-BE49-F238E27FC236}">
                <a16:creationId xmlns:a16="http://schemas.microsoft.com/office/drawing/2014/main" id="{29D85262-D848-4465-AE1A-F96E78141F1B}"/>
              </a:ext>
            </a:extLst>
          </p:cNvPr>
          <p:cNvPicPr>
            <a:picLocks noGrp="1" noChangeAspect="1"/>
          </p:cNvPicPr>
          <p:nvPr>
            <p:ph idx="1"/>
          </p:nvPr>
        </p:nvPicPr>
        <p:blipFill>
          <a:blip r:embed="rId2"/>
          <a:stretch>
            <a:fillRect/>
          </a:stretch>
        </p:blipFill>
        <p:spPr>
          <a:xfrm>
            <a:off x="1337732" y="1016000"/>
            <a:ext cx="9567335" cy="3200400"/>
          </a:xfrm>
        </p:spPr>
      </p:pic>
      <p:sp>
        <p:nvSpPr>
          <p:cNvPr id="15" name="TextBox 14">
            <a:extLst>
              <a:ext uri="{FF2B5EF4-FFF2-40B4-BE49-F238E27FC236}">
                <a16:creationId xmlns:a16="http://schemas.microsoft.com/office/drawing/2014/main" id="{435B59BA-0621-4A54-838B-231A73D6079B}"/>
              </a:ext>
            </a:extLst>
          </p:cNvPr>
          <p:cNvSpPr txBox="1"/>
          <p:nvPr/>
        </p:nvSpPr>
        <p:spPr>
          <a:xfrm>
            <a:off x="1245366" y="4478867"/>
            <a:ext cx="9786701" cy="523220"/>
          </a:xfrm>
          <a:prstGeom prst="rect">
            <a:avLst/>
          </a:prstGeom>
          <a:noFill/>
        </p:spPr>
        <p:txBody>
          <a:bodyPr wrap="square" rtlCol="0">
            <a:spAutoFit/>
          </a:bodyPr>
          <a:lstStyle/>
          <a:p>
            <a:r>
              <a:rPr lang="en-US" sz="1400" b="1" dirty="0"/>
              <a:t>If you receive this result, with the phrase </a:t>
            </a:r>
            <a:r>
              <a:rPr lang="en-US" sz="1400" b="1" dirty="0">
                <a:highlight>
                  <a:srgbClr val="FFFF00"/>
                </a:highlight>
              </a:rPr>
              <a:t>“There are no items to show,” </a:t>
            </a:r>
            <a:r>
              <a:rPr lang="en-US" sz="1400" b="1" dirty="0"/>
              <a:t>your Position Description will need to be entered. Click on the “New Position Description” near the upper left hand corner.  Go to the next slide.</a:t>
            </a:r>
          </a:p>
        </p:txBody>
      </p:sp>
    </p:spTree>
    <p:extLst>
      <p:ext uri="{BB962C8B-B14F-4D97-AF65-F5344CB8AC3E}">
        <p14:creationId xmlns:p14="http://schemas.microsoft.com/office/powerpoint/2010/main" val="1757395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5D34F-C480-4122-9B8D-799A35AF1A57}"/>
              </a:ext>
            </a:extLst>
          </p:cNvPr>
          <p:cNvSpPr>
            <a:spLocks noGrp="1"/>
          </p:cNvSpPr>
          <p:nvPr>
            <p:ph type="title"/>
          </p:nvPr>
        </p:nvSpPr>
        <p:spPr>
          <a:xfrm>
            <a:off x="838200" y="365126"/>
            <a:ext cx="10515600" cy="498474"/>
          </a:xfrm>
        </p:spPr>
        <p:txBody>
          <a:bodyPr>
            <a:normAutofit fontScale="90000"/>
          </a:bodyPr>
          <a:lstStyle/>
          <a:p>
            <a:pPr algn="ctr"/>
            <a:r>
              <a:rPr lang="en-US" sz="3200" dirty="0"/>
              <a:t>Information to Enter in the Position Description</a:t>
            </a:r>
          </a:p>
        </p:txBody>
      </p:sp>
      <p:sp>
        <p:nvSpPr>
          <p:cNvPr id="8" name="TextBox 7">
            <a:extLst>
              <a:ext uri="{FF2B5EF4-FFF2-40B4-BE49-F238E27FC236}">
                <a16:creationId xmlns:a16="http://schemas.microsoft.com/office/drawing/2014/main" id="{39101514-8DA0-4746-B94E-0FE20AA16B71}"/>
              </a:ext>
            </a:extLst>
          </p:cNvPr>
          <p:cNvSpPr txBox="1"/>
          <p:nvPr/>
        </p:nvSpPr>
        <p:spPr>
          <a:xfrm>
            <a:off x="1413933" y="4741333"/>
            <a:ext cx="9516534" cy="738664"/>
          </a:xfrm>
          <a:prstGeom prst="rect">
            <a:avLst/>
          </a:prstGeom>
          <a:noFill/>
        </p:spPr>
        <p:txBody>
          <a:bodyPr wrap="square" rtlCol="0">
            <a:spAutoFit/>
          </a:bodyPr>
          <a:lstStyle/>
          <a:p>
            <a:r>
              <a:rPr lang="en-US" sz="1400" b="1" dirty="0"/>
              <a:t>Job Title &amp; Code = Role Code number on previous EWP.</a:t>
            </a:r>
          </a:p>
          <a:p>
            <a:r>
              <a:rPr lang="en-US" sz="1400" b="1" dirty="0"/>
              <a:t>Most of the information for the PD will be from the EWP.  Some will self-populate.  Refer to this page for the remainder.  Go to the next slide.</a:t>
            </a:r>
          </a:p>
        </p:txBody>
      </p:sp>
      <p:pic>
        <p:nvPicPr>
          <p:cNvPr id="5" name="Content Placeholder 4">
            <a:extLst>
              <a:ext uri="{FF2B5EF4-FFF2-40B4-BE49-F238E27FC236}">
                <a16:creationId xmlns:a16="http://schemas.microsoft.com/office/drawing/2014/main" id="{9A90769C-64A1-4440-8E98-BF6145E4DFBE}"/>
              </a:ext>
            </a:extLst>
          </p:cNvPr>
          <p:cNvPicPr>
            <a:picLocks noGrp="1" noChangeAspect="1"/>
          </p:cNvPicPr>
          <p:nvPr>
            <p:ph idx="1"/>
          </p:nvPr>
        </p:nvPicPr>
        <p:blipFill>
          <a:blip r:embed="rId2"/>
          <a:stretch>
            <a:fillRect/>
          </a:stretch>
        </p:blipFill>
        <p:spPr>
          <a:xfrm>
            <a:off x="2690808" y="1511855"/>
            <a:ext cx="6283858" cy="2969554"/>
          </a:xfrm>
          <a:prstGeom prst="rect">
            <a:avLst/>
          </a:prstGeom>
        </p:spPr>
      </p:pic>
    </p:spTree>
    <p:extLst>
      <p:ext uri="{BB962C8B-B14F-4D97-AF65-F5344CB8AC3E}">
        <p14:creationId xmlns:p14="http://schemas.microsoft.com/office/powerpoint/2010/main" val="733123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TotalTime>
  <Words>1491</Words>
  <Application>Microsoft Office PowerPoint</Application>
  <PresentationFormat>Widescreen</PresentationFormat>
  <Paragraphs>62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Helvetica</vt:lpstr>
      <vt:lpstr>Open Sans</vt:lpstr>
      <vt:lpstr>Office Theme</vt:lpstr>
      <vt:lpstr>Position Description Initial Screen</vt:lpstr>
      <vt:lpstr>PageUp Login Screen</vt:lpstr>
      <vt:lpstr>Security Token</vt:lpstr>
      <vt:lpstr>Page Up Landing Page</vt:lpstr>
      <vt:lpstr>Checking for a Position Description</vt:lpstr>
      <vt:lpstr>Position Description Drop Down List</vt:lpstr>
      <vt:lpstr>Position Description Page</vt:lpstr>
      <vt:lpstr>No Position Description Found</vt:lpstr>
      <vt:lpstr>Information to Enter in the Position Description</vt:lpstr>
      <vt:lpstr>Note on Creating a Position Description</vt:lpstr>
      <vt:lpstr>Creating a Position Description – Page 1</vt:lpstr>
      <vt:lpstr>Creating a Position Description – Page 2</vt:lpstr>
      <vt:lpstr>Creating a Position Description – Page 3</vt:lpstr>
      <vt:lpstr>Creating a Position Description – Page 4</vt:lpstr>
      <vt:lpstr>Creating a Position Description – Page 5</vt:lpstr>
      <vt:lpstr>Creating a Position Description – Page 6</vt:lpstr>
      <vt:lpstr>Creating a Position Description – Page 7</vt:lpstr>
      <vt:lpstr>Creating a Position Description – Page 8</vt:lpstr>
      <vt:lpstr>Creating a Position Description – Page 9</vt:lpstr>
      <vt:lpstr>Creating a Position Description – Page 10</vt:lpstr>
      <vt:lpstr>Creating a Position Description – Page 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Reinson, Bill</dc:creator>
  <cp:lastModifiedBy>Mooney, Lisa</cp:lastModifiedBy>
  <cp:revision>34</cp:revision>
  <dcterms:created xsi:type="dcterms:W3CDTF">2025-08-26T14:14:37Z</dcterms:created>
  <dcterms:modified xsi:type="dcterms:W3CDTF">2026-01-29T16:11:52Z</dcterms:modified>
</cp:coreProperties>
</file>