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87" r:id="rId2"/>
    <p:sldId id="286" r:id="rId3"/>
    <p:sldId id="288" r:id="rId4"/>
    <p:sldId id="292" r:id="rId5"/>
    <p:sldId id="285" r:id="rId6"/>
    <p:sldId id="271" r:id="rId7"/>
    <p:sldId id="270" r:id="rId8"/>
    <p:sldId id="269" r:id="rId9"/>
    <p:sldId id="268" r:id="rId10"/>
    <p:sldId id="267" r:id="rId11"/>
    <p:sldId id="295" r:id="rId12"/>
    <p:sldId id="266" r:id="rId13"/>
    <p:sldId id="265" r:id="rId14"/>
    <p:sldId id="264" r:id="rId15"/>
    <p:sldId id="263" r:id="rId16"/>
    <p:sldId id="293" r:id="rId17"/>
    <p:sldId id="262" r:id="rId18"/>
    <p:sldId id="261" r:id="rId19"/>
    <p:sldId id="296"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33AF45-D182-4590-80B6-63DDA6E737D7}">
          <p14:sldIdLst>
            <p14:sldId id="287"/>
            <p14:sldId id="286"/>
            <p14:sldId id="288"/>
            <p14:sldId id="292"/>
            <p14:sldId id="285"/>
            <p14:sldId id="271"/>
            <p14:sldId id="270"/>
            <p14:sldId id="269"/>
            <p14:sldId id="268"/>
            <p14:sldId id="267"/>
            <p14:sldId id="295"/>
            <p14:sldId id="266"/>
            <p14:sldId id="265"/>
            <p14:sldId id="264"/>
            <p14:sldId id="263"/>
            <p14:sldId id="293"/>
            <p14:sldId id="262"/>
            <p14:sldId id="261"/>
            <p14:sldId id="296"/>
            <p14:sldId id="297"/>
          </p14:sldIdLst>
        </p14:section>
        <p14:section name="Untitled Section" id="{E322CC41-8948-40A1-BE40-6028C4BAC0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327B-80DE-4D7C-924A-BBB8554016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C95E1A-674C-4B80-A979-EB8A6E7BB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9963AB-3818-4EBF-8145-4522A8A31930}"/>
              </a:ext>
            </a:extLst>
          </p:cNvPr>
          <p:cNvSpPr>
            <a:spLocks noGrp="1"/>
          </p:cNvSpPr>
          <p:nvPr>
            <p:ph type="dt" sz="half" idx="10"/>
          </p:nvPr>
        </p:nvSpPr>
        <p:spPr/>
        <p:txBody>
          <a:bodyPr/>
          <a:lstStyle/>
          <a:p>
            <a:fld id="{4EF1ACE0-E948-4D01-8740-792584C2F801}" type="datetimeFigureOut">
              <a:rPr lang="en-US" smtClean="0"/>
              <a:t>1/29/2026</a:t>
            </a:fld>
            <a:endParaRPr lang="en-US"/>
          </a:p>
        </p:txBody>
      </p:sp>
      <p:sp>
        <p:nvSpPr>
          <p:cNvPr id="5" name="Footer Placeholder 4">
            <a:extLst>
              <a:ext uri="{FF2B5EF4-FFF2-40B4-BE49-F238E27FC236}">
                <a16:creationId xmlns:a16="http://schemas.microsoft.com/office/drawing/2014/main" id="{65C5A0A1-F732-4AA7-8C29-12461B775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AF709-012E-4346-9783-D5B17A866A69}"/>
              </a:ext>
            </a:extLst>
          </p:cNvPr>
          <p:cNvSpPr>
            <a:spLocks noGrp="1"/>
          </p:cNvSpPr>
          <p:nvPr>
            <p:ph type="sldNum" sz="quarter" idx="12"/>
          </p:nvPr>
        </p:nvSpPr>
        <p:spPr/>
        <p:txBody>
          <a:bodyPr/>
          <a:lstStyle/>
          <a:p>
            <a:fld id="{FA49941D-355C-41E9-B9A3-605C7FEB9722}" type="slidenum">
              <a:rPr lang="en-US" smtClean="0"/>
              <a:t>‹#›</a:t>
            </a:fld>
            <a:endParaRPr lang="en-US"/>
          </a:p>
        </p:txBody>
      </p:sp>
    </p:spTree>
    <p:extLst>
      <p:ext uri="{BB962C8B-B14F-4D97-AF65-F5344CB8AC3E}">
        <p14:creationId xmlns:p14="http://schemas.microsoft.com/office/powerpoint/2010/main" val="153357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E34A-CF43-4062-B05A-560AA03E6C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3CC027-FBA5-4828-ADCB-B97A4DE795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868E3-9775-4933-9F48-F4DF5ACB0C3E}"/>
              </a:ext>
            </a:extLst>
          </p:cNvPr>
          <p:cNvSpPr>
            <a:spLocks noGrp="1"/>
          </p:cNvSpPr>
          <p:nvPr>
            <p:ph type="dt" sz="half" idx="10"/>
          </p:nvPr>
        </p:nvSpPr>
        <p:spPr/>
        <p:txBody>
          <a:bodyPr/>
          <a:lstStyle/>
          <a:p>
            <a:fld id="{4EF1ACE0-E948-4D01-8740-792584C2F801}" type="datetimeFigureOut">
              <a:rPr lang="en-US" smtClean="0"/>
              <a:t>1/29/2026</a:t>
            </a:fld>
            <a:endParaRPr lang="en-US"/>
          </a:p>
        </p:txBody>
      </p:sp>
      <p:sp>
        <p:nvSpPr>
          <p:cNvPr id="5" name="Footer Placeholder 4">
            <a:extLst>
              <a:ext uri="{FF2B5EF4-FFF2-40B4-BE49-F238E27FC236}">
                <a16:creationId xmlns:a16="http://schemas.microsoft.com/office/drawing/2014/main" id="{62978167-F4E0-40B6-82F5-F8B7A50BC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BFF81-F192-4BF1-9EB3-1D5C7A19F914}"/>
              </a:ext>
            </a:extLst>
          </p:cNvPr>
          <p:cNvSpPr>
            <a:spLocks noGrp="1"/>
          </p:cNvSpPr>
          <p:nvPr>
            <p:ph type="sldNum" sz="quarter" idx="12"/>
          </p:nvPr>
        </p:nvSpPr>
        <p:spPr/>
        <p:txBody>
          <a:bodyPr/>
          <a:lstStyle/>
          <a:p>
            <a:fld id="{FA49941D-355C-41E9-B9A3-605C7FEB9722}" type="slidenum">
              <a:rPr lang="en-US" smtClean="0"/>
              <a:t>‹#›</a:t>
            </a:fld>
            <a:endParaRPr lang="en-US"/>
          </a:p>
        </p:txBody>
      </p:sp>
    </p:spTree>
    <p:extLst>
      <p:ext uri="{BB962C8B-B14F-4D97-AF65-F5344CB8AC3E}">
        <p14:creationId xmlns:p14="http://schemas.microsoft.com/office/powerpoint/2010/main" val="4014524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780827-8524-43A3-A77D-C348201905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D51169-3158-4645-A945-E250BC4DBD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A4E81-DB23-481E-BD5C-66EE824F0E36}"/>
              </a:ext>
            </a:extLst>
          </p:cNvPr>
          <p:cNvSpPr>
            <a:spLocks noGrp="1"/>
          </p:cNvSpPr>
          <p:nvPr>
            <p:ph type="dt" sz="half" idx="10"/>
          </p:nvPr>
        </p:nvSpPr>
        <p:spPr/>
        <p:txBody>
          <a:bodyPr/>
          <a:lstStyle/>
          <a:p>
            <a:fld id="{4EF1ACE0-E948-4D01-8740-792584C2F801}" type="datetimeFigureOut">
              <a:rPr lang="en-US" smtClean="0"/>
              <a:t>1/29/2026</a:t>
            </a:fld>
            <a:endParaRPr lang="en-US"/>
          </a:p>
        </p:txBody>
      </p:sp>
      <p:sp>
        <p:nvSpPr>
          <p:cNvPr id="5" name="Footer Placeholder 4">
            <a:extLst>
              <a:ext uri="{FF2B5EF4-FFF2-40B4-BE49-F238E27FC236}">
                <a16:creationId xmlns:a16="http://schemas.microsoft.com/office/drawing/2014/main" id="{DB657F6A-D285-4C68-BC51-15E050D2B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60396-40BA-44DD-8261-1395386381E7}"/>
              </a:ext>
            </a:extLst>
          </p:cNvPr>
          <p:cNvSpPr>
            <a:spLocks noGrp="1"/>
          </p:cNvSpPr>
          <p:nvPr>
            <p:ph type="sldNum" sz="quarter" idx="12"/>
          </p:nvPr>
        </p:nvSpPr>
        <p:spPr/>
        <p:txBody>
          <a:bodyPr/>
          <a:lstStyle/>
          <a:p>
            <a:fld id="{FA49941D-355C-41E9-B9A3-605C7FEB9722}" type="slidenum">
              <a:rPr lang="en-US" smtClean="0"/>
              <a:t>‹#›</a:t>
            </a:fld>
            <a:endParaRPr lang="en-US"/>
          </a:p>
        </p:txBody>
      </p:sp>
    </p:spTree>
    <p:extLst>
      <p:ext uri="{BB962C8B-B14F-4D97-AF65-F5344CB8AC3E}">
        <p14:creationId xmlns:p14="http://schemas.microsoft.com/office/powerpoint/2010/main" val="323290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807A1-1324-46C7-A8D6-082CFFD802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1A67E8-1B22-40D3-8D46-963F8E2806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521F6-B789-401F-8C77-847245C8B372}"/>
              </a:ext>
            </a:extLst>
          </p:cNvPr>
          <p:cNvSpPr>
            <a:spLocks noGrp="1"/>
          </p:cNvSpPr>
          <p:nvPr>
            <p:ph type="dt" sz="half" idx="10"/>
          </p:nvPr>
        </p:nvSpPr>
        <p:spPr/>
        <p:txBody>
          <a:bodyPr/>
          <a:lstStyle/>
          <a:p>
            <a:fld id="{4EF1ACE0-E948-4D01-8740-792584C2F801}" type="datetimeFigureOut">
              <a:rPr lang="en-US" smtClean="0"/>
              <a:t>1/29/2026</a:t>
            </a:fld>
            <a:endParaRPr lang="en-US"/>
          </a:p>
        </p:txBody>
      </p:sp>
      <p:sp>
        <p:nvSpPr>
          <p:cNvPr id="5" name="Footer Placeholder 4">
            <a:extLst>
              <a:ext uri="{FF2B5EF4-FFF2-40B4-BE49-F238E27FC236}">
                <a16:creationId xmlns:a16="http://schemas.microsoft.com/office/drawing/2014/main" id="{4D97CF3E-2461-4A2B-9904-FE23B81DD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86CA4-9BC6-4B48-AA69-049C20640B2D}"/>
              </a:ext>
            </a:extLst>
          </p:cNvPr>
          <p:cNvSpPr>
            <a:spLocks noGrp="1"/>
          </p:cNvSpPr>
          <p:nvPr>
            <p:ph type="sldNum" sz="quarter" idx="12"/>
          </p:nvPr>
        </p:nvSpPr>
        <p:spPr/>
        <p:txBody>
          <a:bodyPr/>
          <a:lstStyle/>
          <a:p>
            <a:fld id="{FA49941D-355C-41E9-B9A3-605C7FEB9722}" type="slidenum">
              <a:rPr lang="en-US" smtClean="0"/>
              <a:t>‹#›</a:t>
            </a:fld>
            <a:endParaRPr lang="en-US"/>
          </a:p>
        </p:txBody>
      </p:sp>
    </p:spTree>
    <p:extLst>
      <p:ext uri="{BB962C8B-B14F-4D97-AF65-F5344CB8AC3E}">
        <p14:creationId xmlns:p14="http://schemas.microsoft.com/office/powerpoint/2010/main" val="307260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43091-D120-4B78-BC26-B09EB16E63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ADC907-32B5-46D6-9D33-1235D8356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9F2CFD-081D-42EA-9CAC-009A4B989814}"/>
              </a:ext>
            </a:extLst>
          </p:cNvPr>
          <p:cNvSpPr>
            <a:spLocks noGrp="1"/>
          </p:cNvSpPr>
          <p:nvPr>
            <p:ph type="dt" sz="half" idx="10"/>
          </p:nvPr>
        </p:nvSpPr>
        <p:spPr/>
        <p:txBody>
          <a:bodyPr/>
          <a:lstStyle/>
          <a:p>
            <a:fld id="{4EF1ACE0-E948-4D01-8740-792584C2F801}" type="datetimeFigureOut">
              <a:rPr lang="en-US" smtClean="0"/>
              <a:t>1/29/2026</a:t>
            </a:fld>
            <a:endParaRPr lang="en-US"/>
          </a:p>
        </p:txBody>
      </p:sp>
      <p:sp>
        <p:nvSpPr>
          <p:cNvPr id="5" name="Footer Placeholder 4">
            <a:extLst>
              <a:ext uri="{FF2B5EF4-FFF2-40B4-BE49-F238E27FC236}">
                <a16:creationId xmlns:a16="http://schemas.microsoft.com/office/drawing/2014/main" id="{00C6C57C-4F14-4897-930C-FBEE4F4E7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15C2C-6D3B-4850-9BB2-6BAEDC85F145}"/>
              </a:ext>
            </a:extLst>
          </p:cNvPr>
          <p:cNvSpPr>
            <a:spLocks noGrp="1"/>
          </p:cNvSpPr>
          <p:nvPr>
            <p:ph type="sldNum" sz="quarter" idx="12"/>
          </p:nvPr>
        </p:nvSpPr>
        <p:spPr/>
        <p:txBody>
          <a:bodyPr/>
          <a:lstStyle/>
          <a:p>
            <a:fld id="{FA49941D-355C-41E9-B9A3-605C7FEB9722}" type="slidenum">
              <a:rPr lang="en-US" smtClean="0"/>
              <a:t>‹#›</a:t>
            </a:fld>
            <a:endParaRPr lang="en-US"/>
          </a:p>
        </p:txBody>
      </p:sp>
    </p:spTree>
    <p:extLst>
      <p:ext uri="{BB962C8B-B14F-4D97-AF65-F5344CB8AC3E}">
        <p14:creationId xmlns:p14="http://schemas.microsoft.com/office/powerpoint/2010/main" val="53647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4F07-97B1-43E3-9EF7-80E4F81D9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2436D0-ED66-4C18-9FE7-A6E2FCEEC9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C0CC7A-241C-46EF-A9BE-30DAAAC1C2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86C37C-0713-44EA-9032-8B2BDA2B4DF3}"/>
              </a:ext>
            </a:extLst>
          </p:cNvPr>
          <p:cNvSpPr>
            <a:spLocks noGrp="1"/>
          </p:cNvSpPr>
          <p:nvPr>
            <p:ph type="dt" sz="half" idx="10"/>
          </p:nvPr>
        </p:nvSpPr>
        <p:spPr/>
        <p:txBody>
          <a:bodyPr/>
          <a:lstStyle/>
          <a:p>
            <a:fld id="{4EF1ACE0-E948-4D01-8740-792584C2F801}" type="datetimeFigureOut">
              <a:rPr lang="en-US" smtClean="0"/>
              <a:t>1/29/2026</a:t>
            </a:fld>
            <a:endParaRPr lang="en-US"/>
          </a:p>
        </p:txBody>
      </p:sp>
      <p:sp>
        <p:nvSpPr>
          <p:cNvPr id="6" name="Footer Placeholder 5">
            <a:extLst>
              <a:ext uri="{FF2B5EF4-FFF2-40B4-BE49-F238E27FC236}">
                <a16:creationId xmlns:a16="http://schemas.microsoft.com/office/drawing/2014/main" id="{362ECA1E-3AA5-4CBB-9C58-71C04786C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E18E6-DDDD-4358-B55A-9148810B97A7}"/>
              </a:ext>
            </a:extLst>
          </p:cNvPr>
          <p:cNvSpPr>
            <a:spLocks noGrp="1"/>
          </p:cNvSpPr>
          <p:nvPr>
            <p:ph type="sldNum" sz="quarter" idx="12"/>
          </p:nvPr>
        </p:nvSpPr>
        <p:spPr/>
        <p:txBody>
          <a:bodyPr/>
          <a:lstStyle/>
          <a:p>
            <a:fld id="{FA49941D-355C-41E9-B9A3-605C7FEB9722}" type="slidenum">
              <a:rPr lang="en-US" smtClean="0"/>
              <a:t>‹#›</a:t>
            </a:fld>
            <a:endParaRPr lang="en-US"/>
          </a:p>
        </p:txBody>
      </p:sp>
    </p:spTree>
    <p:extLst>
      <p:ext uri="{BB962C8B-B14F-4D97-AF65-F5344CB8AC3E}">
        <p14:creationId xmlns:p14="http://schemas.microsoft.com/office/powerpoint/2010/main" val="183779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5028-072A-446E-B919-1EADF5831C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32F42A-0B74-4616-8C84-64F7E96116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F462C0-E45D-416D-81B7-C6971FADB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3EEACB-B3B3-46CE-BC49-911516CCED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C4107E-E7DB-4865-917E-3B88E31343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CC0D14-78D4-4C70-90B9-BDECBD962C60}"/>
              </a:ext>
            </a:extLst>
          </p:cNvPr>
          <p:cNvSpPr>
            <a:spLocks noGrp="1"/>
          </p:cNvSpPr>
          <p:nvPr>
            <p:ph type="dt" sz="half" idx="10"/>
          </p:nvPr>
        </p:nvSpPr>
        <p:spPr/>
        <p:txBody>
          <a:bodyPr/>
          <a:lstStyle/>
          <a:p>
            <a:fld id="{4EF1ACE0-E948-4D01-8740-792584C2F801}" type="datetimeFigureOut">
              <a:rPr lang="en-US" smtClean="0"/>
              <a:t>1/29/2026</a:t>
            </a:fld>
            <a:endParaRPr lang="en-US"/>
          </a:p>
        </p:txBody>
      </p:sp>
      <p:sp>
        <p:nvSpPr>
          <p:cNvPr id="8" name="Footer Placeholder 7">
            <a:extLst>
              <a:ext uri="{FF2B5EF4-FFF2-40B4-BE49-F238E27FC236}">
                <a16:creationId xmlns:a16="http://schemas.microsoft.com/office/drawing/2014/main" id="{3640D70B-E431-4C00-B44B-061CD57FDC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317833-C522-4601-A594-696A09783528}"/>
              </a:ext>
            </a:extLst>
          </p:cNvPr>
          <p:cNvSpPr>
            <a:spLocks noGrp="1"/>
          </p:cNvSpPr>
          <p:nvPr>
            <p:ph type="sldNum" sz="quarter" idx="12"/>
          </p:nvPr>
        </p:nvSpPr>
        <p:spPr/>
        <p:txBody>
          <a:bodyPr/>
          <a:lstStyle/>
          <a:p>
            <a:fld id="{FA49941D-355C-41E9-B9A3-605C7FEB9722}" type="slidenum">
              <a:rPr lang="en-US" smtClean="0"/>
              <a:t>‹#›</a:t>
            </a:fld>
            <a:endParaRPr lang="en-US"/>
          </a:p>
        </p:txBody>
      </p:sp>
    </p:spTree>
    <p:extLst>
      <p:ext uri="{BB962C8B-B14F-4D97-AF65-F5344CB8AC3E}">
        <p14:creationId xmlns:p14="http://schemas.microsoft.com/office/powerpoint/2010/main" val="120066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8645-C9FD-4021-989C-F1C9108CD9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A274FC-5C2F-46EA-A9E7-0B212E1606C7}"/>
              </a:ext>
            </a:extLst>
          </p:cNvPr>
          <p:cNvSpPr>
            <a:spLocks noGrp="1"/>
          </p:cNvSpPr>
          <p:nvPr>
            <p:ph type="dt" sz="half" idx="10"/>
          </p:nvPr>
        </p:nvSpPr>
        <p:spPr/>
        <p:txBody>
          <a:bodyPr/>
          <a:lstStyle/>
          <a:p>
            <a:fld id="{4EF1ACE0-E948-4D01-8740-792584C2F801}" type="datetimeFigureOut">
              <a:rPr lang="en-US" smtClean="0"/>
              <a:t>1/29/2026</a:t>
            </a:fld>
            <a:endParaRPr lang="en-US"/>
          </a:p>
        </p:txBody>
      </p:sp>
      <p:sp>
        <p:nvSpPr>
          <p:cNvPr id="4" name="Footer Placeholder 3">
            <a:extLst>
              <a:ext uri="{FF2B5EF4-FFF2-40B4-BE49-F238E27FC236}">
                <a16:creationId xmlns:a16="http://schemas.microsoft.com/office/drawing/2014/main" id="{51792A1D-CE2D-4BF5-9EC2-B665EA17B2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E1DD84-E175-452B-886F-85CC460AB5C9}"/>
              </a:ext>
            </a:extLst>
          </p:cNvPr>
          <p:cNvSpPr>
            <a:spLocks noGrp="1"/>
          </p:cNvSpPr>
          <p:nvPr>
            <p:ph type="sldNum" sz="quarter" idx="12"/>
          </p:nvPr>
        </p:nvSpPr>
        <p:spPr/>
        <p:txBody>
          <a:bodyPr/>
          <a:lstStyle/>
          <a:p>
            <a:fld id="{FA49941D-355C-41E9-B9A3-605C7FEB9722}" type="slidenum">
              <a:rPr lang="en-US" smtClean="0"/>
              <a:t>‹#›</a:t>
            </a:fld>
            <a:endParaRPr lang="en-US"/>
          </a:p>
        </p:txBody>
      </p:sp>
    </p:spTree>
    <p:extLst>
      <p:ext uri="{BB962C8B-B14F-4D97-AF65-F5344CB8AC3E}">
        <p14:creationId xmlns:p14="http://schemas.microsoft.com/office/powerpoint/2010/main" val="418982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61049E-067C-4874-BA7D-C9C1499B5D36}"/>
              </a:ext>
            </a:extLst>
          </p:cNvPr>
          <p:cNvSpPr>
            <a:spLocks noGrp="1"/>
          </p:cNvSpPr>
          <p:nvPr>
            <p:ph type="dt" sz="half" idx="10"/>
          </p:nvPr>
        </p:nvSpPr>
        <p:spPr/>
        <p:txBody>
          <a:bodyPr/>
          <a:lstStyle/>
          <a:p>
            <a:fld id="{4EF1ACE0-E948-4D01-8740-792584C2F801}" type="datetimeFigureOut">
              <a:rPr lang="en-US" smtClean="0"/>
              <a:t>1/29/2026</a:t>
            </a:fld>
            <a:endParaRPr lang="en-US"/>
          </a:p>
        </p:txBody>
      </p:sp>
      <p:sp>
        <p:nvSpPr>
          <p:cNvPr id="3" name="Footer Placeholder 2">
            <a:extLst>
              <a:ext uri="{FF2B5EF4-FFF2-40B4-BE49-F238E27FC236}">
                <a16:creationId xmlns:a16="http://schemas.microsoft.com/office/drawing/2014/main" id="{C7184DC6-47AD-42E5-ADCC-48FA5FC4FF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50C20D-C543-447B-8C12-064D45D7B762}"/>
              </a:ext>
            </a:extLst>
          </p:cNvPr>
          <p:cNvSpPr>
            <a:spLocks noGrp="1"/>
          </p:cNvSpPr>
          <p:nvPr>
            <p:ph type="sldNum" sz="quarter" idx="12"/>
          </p:nvPr>
        </p:nvSpPr>
        <p:spPr/>
        <p:txBody>
          <a:bodyPr/>
          <a:lstStyle/>
          <a:p>
            <a:fld id="{FA49941D-355C-41E9-B9A3-605C7FEB9722}" type="slidenum">
              <a:rPr lang="en-US" smtClean="0"/>
              <a:t>‹#›</a:t>
            </a:fld>
            <a:endParaRPr lang="en-US"/>
          </a:p>
        </p:txBody>
      </p:sp>
    </p:spTree>
    <p:extLst>
      <p:ext uri="{BB962C8B-B14F-4D97-AF65-F5344CB8AC3E}">
        <p14:creationId xmlns:p14="http://schemas.microsoft.com/office/powerpoint/2010/main" val="291398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3DEF-5E0A-49AF-835A-D51431A9E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879921-7F32-4F2D-8BFD-734DD4DB68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573417-5F2B-4814-B1A4-9CA025981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C5D099-064D-40E8-8451-EA673D05F59B}"/>
              </a:ext>
            </a:extLst>
          </p:cNvPr>
          <p:cNvSpPr>
            <a:spLocks noGrp="1"/>
          </p:cNvSpPr>
          <p:nvPr>
            <p:ph type="dt" sz="half" idx="10"/>
          </p:nvPr>
        </p:nvSpPr>
        <p:spPr/>
        <p:txBody>
          <a:bodyPr/>
          <a:lstStyle/>
          <a:p>
            <a:fld id="{4EF1ACE0-E948-4D01-8740-792584C2F801}" type="datetimeFigureOut">
              <a:rPr lang="en-US" smtClean="0"/>
              <a:t>1/29/2026</a:t>
            </a:fld>
            <a:endParaRPr lang="en-US"/>
          </a:p>
        </p:txBody>
      </p:sp>
      <p:sp>
        <p:nvSpPr>
          <p:cNvPr id="6" name="Footer Placeholder 5">
            <a:extLst>
              <a:ext uri="{FF2B5EF4-FFF2-40B4-BE49-F238E27FC236}">
                <a16:creationId xmlns:a16="http://schemas.microsoft.com/office/drawing/2014/main" id="{226F9745-AC4B-4939-8989-303ECE9329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018C1C-DC3B-4896-8946-E0B944B71772}"/>
              </a:ext>
            </a:extLst>
          </p:cNvPr>
          <p:cNvSpPr>
            <a:spLocks noGrp="1"/>
          </p:cNvSpPr>
          <p:nvPr>
            <p:ph type="sldNum" sz="quarter" idx="12"/>
          </p:nvPr>
        </p:nvSpPr>
        <p:spPr/>
        <p:txBody>
          <a:bodyPr/>
          <a:lstStyle/>
          <a:p>
            <a:fld id="{FA49941D-355C-41E9-B9A3-605C7FEB9722}" type="slidenum">
              <a:rPr lang="en-US" smtClean="0"/>
              <a:t>‹#›</a:t>
            </a:fld>
            <a:endParaRPr lang="en-US"/>
          </a:p>
        </p:txBody>
      </p:sp>
    </p:spTree>
    <p:extLst>
      <p:ext uri="{BB962C8B-B14F-4D97-AF65-F5344CB8AC3E}">
        <p14:creationId xmlns:p14="http://schemas.microsoft.com/office/powerpoint/2010/main" val="31450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48E36-8ED7-4842-8E24-30468507EE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DF70CE-B24E-4035-BBCE-98C0CAF5B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8DB5E6-2696-4A54-803F-B846DCDC9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40886C-CFD7-4069-B2D6-64D1D0D297D9}"/>
              </a:ext>
            </a:extLst>
          </p:cNvPr>
          <p:cNvSpPr>
            <a:spLocks noGrp="1"/>
          </p:cNvSpPr>
          <p:nvPr>
            <p:ph type="dt" sz="half" idx="10"/>
          </p:nvPr>
        </p:nvSpPr>
        <p:spPr/>
        <p:txBody>
          <a:bodyPr/>
          <a:lstStyle/>
          <a:p>
            <a:fld id="{4EF1ACE0-E948-4D01-8740-792584C2F801}" type="datetimeFigureOut">
              <a:rPr lang="en-US" smtClean="0"/>
              <a:t>1/29/2026</a:t>
            </a:fld>
            <a:endParaRPr lang="en-US"/>
          </a:p>
        </p:txBody>
      </p:sp>
      <p:sp>
        <p:nvSpPr>
          <p:cNvPr id="6" name="Footer Placeholder 5">
            <a:extLst>
              <a:ext uri="{FF2B5EF4-FFF2-40B4-BE49-F238E27FC236}">
                <a16:creationId xmlns:a16="http://schemas.microsoft.com/office/drawing/2014/main" id="{1EFBA535-9E03-4B6C-8675-CDCE4FC3CD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234253-ACD3-4218-9808-B973D5E645EA}"/>
              </a:ext>
            </a:extLst>
          </p:cNvPr>
          <p:cNvSpPr>
            <a:spLocks noGrp="1"/>
          </p:cNvSpPr>
          <p:nvPr>
            <p:ph type="sldNum" sz="quarter" idx="12"/>
          </p:nvPr>
        </p:nvSpPr>
        <p:spPr/>
        <p:txBody>
          <a:bodyPr/>
          <a:lstStyle/>
          <a:p>
            <a:fld id="{FA49941D-355C-41E9-B9A3-605C7FEB9722}" type="slidenum">
              <a:rPr lang="en-US" smtClean="0"/>
              <a:t>‹#›</a:t>
            </a:fld>
            <a:endParaRPr lang="en-US"/>
          </a:p>
        </p:txBody>
      </p:sp>
    </p:spTree>
    <p:extLst>
      <p:ext uri="{BB962C8B-B14F-4D97-AF65-F5344CB8AC3E}">
        <p14:creationId xmlns:p14="http://schemas.microsoft.com/office/powerpoint/2010/main" val="257590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6B90B9-017C-4A29-ABE5-186501F0F7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D15145-5158-4F66-B062-7EA72F3031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3A1AD-9955-463C-BCEA-3A0944A3B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1ACE0-E948-4D01-8740-792584C2F801}" type="datetimeFigureOut">
              <a:rPr lang="en-US" smtClean="0"/>
              <a:t>1/29/2026</a:t>
            </a:fld>
            <a:endParaRPr lang="en-US"/>
          </a:p>
        </p:txBody>
      </p:sp>
      <p:sp>
        <p:nvSpPr>
          <p:cNvPr id="5" name="Footer Placeholder 4">
            <a:extLst>
              <a:ext uri="{FF2B5EF4-FFF2-40B4-BE49-F238E27FC236}">
                <a16:creationId xmlns:a16="http://schemas.microsoft.com/office/drawing/2014/main" id="{0A00AA7B-460B-4B4E-9569-8FF93A47F4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ABDC6B-3644-428A-AFD7-285A28871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9941D-355C-41E9-B9A3-605C7FEB9722}" type="slidenum">
              <a:rPr lang="en-US" smtClean="0"/>
              <a:t>‹#›</a:t>
            </a:fld>
            <a:endParaRPr lang="en-US"/>
          </a:p>
        </p:txBody>
      </p:sp>
    </p:spTree>
    <p:extLst>
      <p:ext uri="{BB962C8B-B14F-4D97-AF65-F5344CB8AC3E}">
        <p14:creationId xmlns:p14="http://schemas.microsoft.com/office/powerpoint/2010/main" val="2874876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dhrmemployees.pageuppeople.com/myreviews/54040/sections/161753" TargetMode="External"/><Relationship Id="rId7" Type="http://schemas.openxmlformats.org/officeDocument/2006/relationships/hyperlink" Target="https://dhrmemployees.pageuppeople.com/myreviews/54040/approval" TargetMode="External"/><Relationship Id="rId2" Type="http://schemas.openxmlformats.org/officeDocument/2006/relationships/hyperlink" Target="https://dhrmemployees.pageuppeople.com/myreviews/54040/start" TargetMode="External"/><Relationship Id="rId1" Type="http://schemas.openxmlformats.org/officeDocument/2006/relationships/slideLayout" Target="../slideLayouts/slideLayout2.xml"/><Relationship Id="rId6" Type="http://schemas.openxmlformats.org/officeDocument/2006/relationships/hyperlink" Target="https://dhrmemployees.pageuppeople.com/myreviews/54040/developmentplan/38478/edit" TargetMode="External"/><Relationship Id="rId5" Type="http://schemas.openxmlformats.org/officeDocument/2006/relationships/hyperlink" Target="https://dhrmemployees.pageuppeople.com/myreviews/54040/sections/161755" TargetMode="External"/><Relationship Id="rId4" Type="http://schemas.openxmlformats.org/officeDocument/2006/relationships/hyperlink" Target="https://dhrmemployees.pageuppeople.com/myreviews/54040/sections/16175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hrmemployees.pageuppeople.com/myreviews/54040/sections/161753" TargetMode="External"/><Relationship Id="rId7" Type="http://schemas.openxmlformats.org/officeDocument/2006/relationships/hyperlink" Target="https://dhrmemployees.pageuppeople.com/myreviews/54040/approval" TargetMode="External"/><Relationship Id="rId2" Type="http://schemas.openxmlformats.org/officeDocument/2006/relationships/hyperlink" Target="https://dhrmemployees.pageuppeople.com/myreviews/54040/start" TargetMode="External"/><Relationship Id="rId1" Type="http://schemas.openxmlformats.org/officeDocument/2006/relationships/slideLayout" Target="../slideLayouts/slideLayout2.xml"/><Relationship Id="rId6" Type="http://schemas.openxmlformats.org/officeDocument/2006/relationships/hyperlink" Target="https://dhrmemployees.pageuppeople.com/myreviews/54040/developmentplan/38478/edit" TargetMode="External"/><Relationship Id="rId5" Type="http://schemas.openxmlformats.org/officeDocument/2006/relationships/hyperlink" Target="https://dhrmemployees.pageuppeople.com/myreviews/54040/sections/161755" TargetMode="External"/><Relationship Id="rId4" Type="http://schemas.openxmlformats.org/officeDocument/2006/relationships/hyperlink" Target="https://dhrmemployees.pageuppeople.com/myreviews/54040/sections/16175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dhrmemployees.pageuppeople.com/myreviews/54040/approval#process-step-list" TargetMode="External"/><Relationship Id="rId3" Type="http://schemas.openxmlformats.org/officeDocument/2006/relationships/hyperlink" Target="https://dhrmemployees.pageuppeople.com/myreviews/54040/sections/161753" TargetMode="External"/><Relationship Id="rId7" Type="http://schemas.openxmlformats.org/officeDocument/2006/relationships/hyperlink" Target="https://dhrmemployees.pageuppeople.com/myreviews/54040/approval" TargetMode="External"/><Relationship Id="rId2" Type="http://schemas.openxmlformats.org/officeDocument/2006/relationships/hyperlink" Target="https://dhrmemployees.pageuppeople.com/myreviews/54040/start" TargetMode="External"/><Relationship Id="rId1" Type="http://schemas.openxmlformats.org/officeDocument/2006/relationships/slideLayout" Target="../slideLayouts/slideLayout2.xml"/><Relationship Id="rId6" Type="http://schemas.openxmlformats.org/officeDocument/2006/relationships/hyperlink" Target="https://dhrmemployees.pageuppeople.com/myreviews/54040/developmentplan/38478/edit" TargetMode="External"/><Relationship Id="rId5" Type="http://schemas.openxmlformats.org/officeDocument/2006/relationships/hyperlink" Target="https://dhrmemployees.pageuppeople.com/myreviews/54040/sections/161755" TargetMode="External"/><Relationship Id="rId4" Type="http://schemas.openxmlformats.org/officeDocument/2006/relationships/hyperlink" Target="https://dhrmemployees.pageuppeople.com/myreviews/54040/sections/16175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nkprotect.cudasvc.com/url?a=https%3a%2f%2flinks.dc4.pageuppeople.com%2fss%2fc%2fu001.hvH-nqGCcZ6TcL3hvrfT4-s8JCwToMgI-IwBsc6InwbjQanI_uiVpIj6rFMdqolocYXPcuI_H1IIKm_lrwgskXrqz0FkPF-ADOxZflEVchizDKtiR8bMLY0ceQssY4Slm0us_7Zz5L1-k6UTCEhZRO20orexOW0rRaMSOFOVmcEjiZmsYi4GPWVZ_KRZNrCu-pfTBVhGKTAIiZpZ1teeK3Vx-Yfrem2hEDp3fUa93cN9hAk4rqAvm3y9Hfyo2YO0Y0SecCC5LFg1WUcLTKTYUA%2f4j8%2feJLP0bWSTjSHhP1enOkkgQ%2fh0%2fh001.mH8-BbaDAVz4baMsaDOHOODPpMTMn-Zh-rz8GQ6oFwM&amp;c=E,1,rkxEKHnXVb-BbsJ3Drom0lk4ODC0-Y_5J6D-4MCEE7iNf4jJpIzZiy5BwIkbW2HLtfj1QcPPy4wpxXuRZ0eQcjSAKu0kmeU0RQUrffDXxU5MIbYH6s6RibvBWcV2&amp;typo=1" TargetMode="External"/><Relationship Id="rId2" Type="http://schemas.openxmlformats.org/officeDocument/2006/relationships/hyperlink" Target="mailto:noreply-1125@mail.pageuppeople.com" TargetMode="External"/><Relationship Id="rId1" Type="http://schemas.openxmlformats.org/officeDocument/2006/relationships/slideLayout" Target="../slideLayouts/slideLayout2.xml"/><Relationship Id="rId4" Type="http://schemas.openxmlformats.org/officeDocument/2006/relationships/hyperlink" Target="https://linkprotect.cudasvc.com/url?a=https%3a%2f%2flinks.dc4.pageuppeople.com%2fss%2fc%2fu001.hvH-nqGCcZ6TcL3hvrfT4-s8JCwToMgI-IwBsc6InwZ63Wo44PL0yRgf5brVmytnc39BzxOMtPnIgOYCiDxe0kmHePQYJMdf7zBZvM5IubY%2f4j8%2feJLP0bWSTjSHhP1enOkkgQ%2fh1%2fh001.KPAH2WtmZGKu5KHRDtWLOdIt9OHzJRdFqdoP8Ku8xKY&amp;c=E,1,-vLnlEFKpewCo5mTXaS8gt4E4A0XG8dGHH-NJDKklEMJ5LkHaWs7Bp4XMvbzNQRFNyJ3ksLk4B6Eg3pB3513RafoEzSrYwjZmfL2gRetOm58F3uM4_Z6mZ8Y0g,,&amp;typo=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nkprotect.cudasvc.com/url?a=https%3a%2f%2flinks.dc4.pageuppeople.com%2fss%2fc%2fu001.hvH-nqGCcZ6TcL3hvrfT4-s8JCwToMgI-IwBsc6InwbjQanI_uiVpIj6rFMdqolocYXPcuI_H1IIKm_lrwgskXrqz0FkPF-ADOxZflEVchhQfVsRvQkIH-M0VwN-Ss6oFc68CXQsSd7-jEfPbY1Fa8w0xhMZD3ujc85aKe5Mr0nWQaCYlsqheWscINASWhYYle7-KmRsQiziORkSCQypNAmghgvJQoVQCSWhAsWvn56ckdgIdPBMVYttgFaVH1Np4grxwDDUwuXLCeJh6Xzadg%2f4j8%2fYl6NSphsS8u6XESGJhZijg%2fh0%2fh001.5hmsmvBX1M6clZa-IBDloeV8Rg8rdM8_TysR8RAXIh0&amp;c=E,1,RSfrw3HtLZxtoH9g9maaAwECc0RyeMC3P0ahnzn04rvP05wfWg5Ihi0Dn1-kOKmNe1Cmfudrk6VDcpuN7feqf4tqGCRacKxKyHYDkQ3ZKYKgqA,,&amp;typo=1" TargetMode="External"/><Relationship Id="rId2" Type="http://schemas.openxmlformats.org/officeDocument/2006/relationships/hyperlink" Target="mailto:noreply-1125@mail.pageuppeople.com" TargetMode="External"/><Relationship Id="rId1" Type="http://schemas.openxmlformats.org/officeDocument/2006/relationships/slideLayout" Target="../slideLayouts/slideLayout2.xml"/><Relationship Id="rId4" Type="http://schemas.openxmlformats.org/officeDocument/2006/relationships/hyperlink" Target="https://linkprotect.cudasvc.com/url?a=https%3a%2f%2flinks.dc4.pageuppeople.com%2fss%2fc%2fu001.hvH-nqGCcZ6TcL3hvrfT4-s8JCwToMgI-IwBsc6InwZ63Wo44PL0yRgf5brVmytnc39BzxOMtPnIgOYCiDxe0kmHePQYJMdf7zBZvM5IubY%2f4j8%2fYl6NSphsS8u6XESGJhZijg%2fh1%2fh001.C04vy0sZHn05YXZyUPQbVaD7hyU36duubCkOIa_4kWw&amp;c=E,1,1iowRzeNpPcRu3RwccFwNc_U-zlUcPTTL-8onBGS59uaqaXy5PjSiQ8cB5pWjSbrbO9xzB1TCrZfAumK6hXdJyX6Aim3qyEBI35OUeGw5b3l8N52DHo2WhJpFg,,&amp;typo=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nkprotect.cudasvc.com/url?a=https%3a%2f%2flinks.dc4.pageuppeople.com%2fss%2fc%2fu001.hvH-nqGCcZ6TcL3hvrfT4-s8JCwToMgI-IwBsc6InwZ63Wo44PL0yRgf5brVmytnc39BzxOMtPnIgOYCiDxe0kmHePQYJMdf7zBZvM5IubY%2f4j7%2feglSmnA-Qjefk61j52jJ5g%2fh1%2fh001.TZDE3P1GEmc8WE4I8CLmWfGtFQe2g3X0oJS_-AHO9rI&amp;c=E,1,f2O1wIrbLprsbf6jlQFjKun5KyPOzn4yA3LG2rD54s0IqKSrO8g8i13X9zC4d66g17bVKlq9vaDFgHlSvk-E6Z-BKAy6ZWv3Gxs_PFll0A,,&amp;typo=1" TargetMode="External"/><Relationship Id="rId2" Type="http://schemas.openxmlformats.org/officeDocument/2006/relationships/hyperlink" Target="https://linkprotect.cudasvc.com/url?a=https%3a%2f%2flinks.dc4.pageuppeople.com%2fss%2fc%2fu001.hvH-nqGCcZ6TcL3hvrfT4-s8JCwToMgI-IwBsc6InwbjQanI_uiVpIj6rFMdqolocYXPcuI_H1IIKm_lrwgskXrqz0FkPF-ADOxZflEVchgxubgb2F_WjmOiUIr_773zDWQZg5cxADBW3QQ4kf2qCQhbw-Q1HofIS-vZ_k_vFgE1iWGKKeNhWsRDKJLjeKgxC0qftu3heCYYyrwA2BX9NA0VKEwrkTRHTea7tYybKFURIQf5JllrrnaITTfZqUCluRIkJgkSfpPALUz2g3R6hw%2f4j7%2feglSmnA-Qjefk61j52jJ5g%2fh0%2fh001.VCwtSaUoOWB03Q8Mft3sVBATL2XEuulTQUHMJ0zjQxw&amp;c=E,1,sOtOOf0SFns_oKRYQBIfuMwSjWAT9q7o2ErYWEK820fuD3EnI1ZuyiM5A4tukvO92ZyMjdvN27Olilkw2oXALSnjFzE6BpicgZ9RwkQIaDfoehUQVjk,&amp;typo=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dhrm.dc4.pageuppeople.com/PositionDescription" TargetMode="External"/><Relationship Id="rId3" Type="http://schemas.openxmlformats.org/officeDocument/2006/relationships/hyperlink" Target="https://dhrmemployees.pageuppeople.com/myreviews/54040/sections/161753" TargetMode="External"/><Relationship Id="rId7" Type="http://schemas.openxmlformats.org/officeDocument/2006/relationships/hyperlink" Target="https://dhrmemployees.pageuppeople.com/myreviews/54040/approval" TargetMode="External"/><Relationship Id="rId2" Type="http://schemas.openxmlformats.org/officeDocument/2006/relationships/hyperlink" Target="https://dhrmemployees.pageuppeople.com/myreviews/54040/start" TargetMode="External"/><Relationship Id="rId1" Type="http://schemas.openxmlformats.org/officeDocument/2006/relationships/slideLayout" Target="../slideLayouts/slideLayout2.xml"/><Relationship Id="rId6" Type="http://schemas.openxmlformats.org/officeDocument/2006/relationships/hyperlink" Target="https://dhrmemployees.pageuppeople.com/myreviews/54040/developmentplan/38478/edit" TargetMode="External"/><Relationship Id="rId5" Type="http://schemas.openxmlformats.org/officeDocument/2006/relationships/hyperlink" Target="https://dhrmemployees.pageuppeople.com/myreviews/54040/sections/161755" TargetMode="External"/><Relationship Id="rId4" Type="http://schemas.openxmlformats.org/officeDocument/2006/relationships/hyperlink" Target="https://dhrmemployees.pageuppeople.com/myreviews/54040/sections/16175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hrmemployees.pageuppeople.com/myreviews/54040/sections/161753" TargetMode="External"/><Relationship Id="rId7" Type="http://schemas.openxmlformats.org/officeDocument/2006/relationships/hyperlink" Target="https://dhrmemployees.pageuppeople.com/myreviews/54040/approval" TargetMode="External"/><Relationship Id="rId2" Type="http://schemas.openxmlformats.org/officeDocument/2006/relationships/hyperlink" Target="https://dhrmemployees.pageuppeople.com/myreviews/54040/start" TargetMode="External"/><Relationship Id="rId1" Type="http://schemas.openxmlformats.org/officeDocument/2006/relationships/slideLayout" Target="../slideLayouts/slideLayout2.xml"/><Relationship Id="rId6" Type="http://schemas.openxmlformats.org/officeDocument/2006/relationships/hyperlink" Target="https://dhrmemployees.pageuppeople.com/myreviews/54040/developmentplan/38478/edit" TargetMode="External"/><Relationship Id="rId5" Type="http://schemas.openxmlformats.org/officeDocument/2006/relationships/hyperlink" Target="https://dhrmemployees.pageuppeople.com/myreviews/54040/sections/161755" TargetMode="External"/><Relationship Id="rId4" Type="http://schemas.openxmlformats.org/officeDocument/2006/relationships/hyperlink" Target="https://dhrmemployees.pageuppeople.com/myreviews/54040/sections/16175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89DC-74ED-4B3D-BB9B-F1CC7AA1EDAB}"/>
              </a:ext>
            </a:extLst>
          </p:cNvPr>
          <p:cNvSpPr>
            <a:spLocks noGrp="1"/>
          </p:cNvSpPr>
          <p:nvPr>
            <p:ph type="title"/>
          </p:nvPr>
        </p:nvSpPr>
        <p:spPr>
          <a:xfrm>
            <a:off x="838200" y="365126"/>
            <a:ext cx="10515600" cy="633942"/>
          </a:xfrm>
        </p:spPr>
        <p:txBody>
          <a:bodyPr>
            <a:normAutofit/>
          </a:bodyPr>
          <a:lstStyle/>
          <a:p>
            <a:pPr algn="ctr"/>
            <a:r>
              <a:rPr lang="en-US" sz="3200" dirty="0"/>
              <a:t>Initial Login Instructions</a:t>
            </a:r>
          </a:p>
        </p:txBody>
      </p:sp>
      <p:sp>
        <p:nvSpPr>
          <p:cNvPr id="3" name="Content Placeholder 2">
            <a:extLst>
              <a:ext uri="{FF2B5EF4-FFF2-40B4-BE49-F238E27FC236}">
                <a16:creationId xmlns:a16="http://schemas.microsoft.com/office/drawing/2014/main" id="{9BE19589-592F-480E-ABCA-12EE0178DFF6}"/>
              </a:ext>
            </a:extLst>
          </p:cNvPr>
          <p:cNvSpPr>
            <a:spLocks noGrp="1"/>
          </p:cNvSpPr>
          <p:nvPr>
            <p:ph idx="1"/>
          </p:nvPr>
        </p:nvSpPr>
        <p:spPr>
          <a:xfrm>
            <a:off x="838200" y="1295400"/>
            <a:ext cx="10515600" cy="4881563"/>
          </a:xfrm>
        </p:spPr>
        <p:txBody>
          <a:bodyPr>
            <a:normAutofit lnSpcReduction="10000"/>
          </a:bodyPr>
          <a:lstStyle/>
          <a:p>
            <a:pPr marL="0" marR="0" algn="ctr">
              <a:lnSpc>
                <a:spcPct val="107000"/>
              </a:lnSpc>
              <a:spcBef>
                <a:spcPts val="0"/>
              </a:spcBef>
              <a:spcAft>
                <a:spcPts val="800"/>
              </a:spcAft>
            </a:pPr>
            <a:r>
              <a:rPr lang="en-US" sz="1700" b="1" u="sng" dirty="0" err="1">
                <a:effectLst/>
                <a:latin typeface="Calibri" panose="020F0502020204030204" pitchFamily="34" charset="0"/>
                <a:ea typeface="Calibri" panose="020F0502020204030204" pitchFamily="34" charset="0"/>
                <a:cs typeface="Times New Roman" panose="02020603050405020304" pitchFamily="18" charset="0"/>
              </a:rPr>
              <a:t>PageUp</a:t>
            </a:r>
            <a:r>
              <a:rPr lang="en-US" sz="1700" b="1" u="sng" dirty="0">
                <a:effectLst/>
                <a:latin typeface="Calibri" panose="020F0502020204030204" pitchFamily="34" charset="0"/>
                <a:ea typeface="Calibri" panose="020F0502020204030204" pitchFamily="34" charset="0"/>
                <a:cs typeface="Times New Roman" panose="02020603050405020304" pitchFamily="18" charset="0"/>
              </a:rPr>
              <a:t> Initial Login Instructions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17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You will receive a link to login to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PageUp</a:t>
            </a:r>
            <a:r>
              <a:rPr lang="en-US" sz="1700" dirty="0">
                <a:effectLst/>
                <a:latin typeface="Calibri" panose="020F0502020204030204" pitchFamily="34" charset="0"/>
                <a:ea typeface="Calibri" panose="020F0502020204030204" pitchFamily="34" charset="0"/>
                <a:cs typeface="Times New Roman" panose="02020603050405020304" pitchFamily="18" charset="0"/>
              </a:rPr>
              <a:t> in your Longwood email.</a:t>
            </a:r>
          </a:p>
          <a:p>
            <a:pPr marL="342900" marR="0" lvl="0" indent="-342900">
              <a:lnSpc>
                <a:spcPct val="107000"/>
              </a:lnSpc>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Click on the link and it will take you to the login screen.</a:t>
            </a:r>
          </a:p>
          <a:p>
            <a:pPr marL="342900" marR="0" lvl="0" indent="-342900">
              <a:lnSpc>
                <a:spcPct val="107000"/>
              </a:lnSpc>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Enter your Longwood email address in the box and hit “next.”</a:t>
            </a:r>
          </a:p>
          <a:p>
            <a:pPr marL="342900" marR="0" lvl="0" indent="-342900">
              <a:lnSpc>
                <a:spcPct val="107000"/>
              </a:lnSpc>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not use the single sign on (SSO), so you need to scroll down and use the second login option.</a:t>
            </a:r>
          </a:p>
          <a:p>
            <a:pPr marL="342900" marR="0" lvl="0" indent="-342900">
              <a:lnSpc>
                <a:spcPct val="107000"/>
              </a:lnSpc>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Enter your Longwood email address again, along with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any </a:t>
            </a:r>
            <a:r>
              <a:rPr lang="en-US" sz="1700" dirty="0">
                <a:effectLst/>
                <a:latin typeface="Calibri" panose="020F0502020204030204" pitchFamily="34" charset="0"/>
                <a:ea typeface="Calibri" panose="020F0502020204030204" pitchFamily="34" charset="0"/>
                <a:cs typeface="Times New Roman" panose="02020603050405020304" pitchFamily="18" charset="0"/>
              </a:rPr>
              <a:t>password (you will be prompted to change the password, so it doesn’t matter what you enter for the first one).</a:t>
            </a:r>
          </a:p>
          <a:p>
            <a:pPr marL="342900" marR="0" lvl="0" indent="-342900">
              <a:lnSpc>
                <a:spcPct val="107000"/>
              </a:lnSpc>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You will receive an email to change your password.</a:t>
            </a:r>
          </a:p>
          <a:p>
            <a:pPr marL="342900" marR="0" lvl="0" indent="-342900">
              <a:lnSpc>
                <a:spcPct val="107000"/>
              </a:lnSpc>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Once you have reset your password, return to the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PageUp</a:t>
            </a:r>
            <a:r>
              <a:rPr lang="en-US" sz="1700" dirty="0">
                <a:effectLst/>
                <a:latin typeface="Calibri" panose="020F0502020204030204" pitchFamily="34" charset="0"/>
                <a:ea typeface="Calibri" panose="020F0502020204030204" pitchFamily="34" charset="0"/>
                <a:cs typeface="Times New Roman" panose="02020603050405020304" pitchFamily="18" charset="0"/>
              </a:rPr>
              <a:t> login screen.</a:t>
            </a:r>
          </a:p>
          <a:p>
            <a:pPr marL="342900" marR="0" lvl="0" indent="-342900">
              <a:lnSpc>
                <a:spcPct val="107000"/>
              </a:lnSpc>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Enter your Longwood email address and the new password.</a:t>
            </a:r>
          </a:p>
          <a:p>
            <a:pPr marL="342900" marR="0" lvl="0" indent="-342900">
              <a:lnSpc>
                <a:spcPct val="107000"/>
              </a:lnSpc>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The system will ask for a token (as a secondary verification) and will send the token to your email.</a:t>
            </a:r>
          </a:p>
          <a:p>
            <a:pPr marL="342900" marR="0" lvl="0" indent="-342900">
              <a:lnSpc>
                <a:spcPct val="107000"/>
              </a:lnSpc>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Return to your email, copy the token number, enter it into the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PageUp</a:t>
            </a:r>
            <a:r>
              <a:rPr lang="en-US" sz="1700" dirty="0">
                <a:effectLst/>
                <a:latin typeface="Calibri" panose="020F0502020204030204" pitchFamily="34" charset="0"/>
                <a:ea typeface="Calibri" panose="020F0502020204030204" pitchFamily="34" charset="0"/>
                <a:cs typeface="Times New Roman" panose="02020603050405020304" pitchFamily="18" charset="0"/>
              </a:rPr>
              <a:t> verification box and hit “enter”.</a:t>
            </a:r>
          </a:p>
          <a:p>
            <a:pPr marL="342900" marR="0" lvl="0" indent="-342900">
              <a:lnSpc>
                <a:spcPct val="107000"/>
              </a:lnSpc>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Note: (You will receive a token every time you enter the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PageUp</a:t>
            </a:r>
            <a:r>
              <a:rPr lang="en-US" sz="1700" dirty="0">
                <a:effectLst/>
                <a:latin typeface="Calibri" panose="020F0502020204030204" pitchFamily="34" charset="0"/>
                <a:ea typeface="Calibri" panose="020F0502020204030204" pitchFamily="34" charset="0"/>
                <a:cs typeface="Times New Roman" panose="02020603050405020304" pitchFamily="18" charset="0"/>
              </a:rPr>
              <a:t> system).</a:t>
            </a:r>
          </a:p>
          <a:p>
            <a:pPr marL="342900" marR="0" lvl="0" indent="-342900">
              <a:lnSpc>
                <a:spcPct val="107000"/>
              </a:lnSpc>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Once entered, it will take you to the Recruiting Dashboard of the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PageUp</a:t>
            </a:r>
            <a:r>
              <a:rPr lang="en-US" sz="1700" dirty="0">
                <a:effectLst/>
                <a:latin typeface="Calibri" panose="020F0502020204030204" pitchFamily="34" charset="0"/>
                <a:ea typeface="Calibri" panose="020F0502020204030204" pitchFamily="34" charset="0"/>
                <a:cs typeface="Times New Roman" panose="02020603050405020304" pitchFamily="18" charset="0"/>
              </a:rPr>
              <a:t> system. </a:t>
            </a:r>
          </a:p>
          <a:p>
            <a:pPr marL="457200" marR="0">
              <a:lnSpc>
                <a:spcPct val="107000"/>
              </a:lnSpc>
              <a:spcBef>
                <a:spcPts val="0"/>
              </a:spcBef>
              <a:spcAft>
                <a:spcPts val="0"/>
              </a:spcAft>
            </a:pPr>
            <a:r>
              <a:rPr lang="en-US" sz="17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instructions to review and approve your position descriptions will follow in a different email)</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Please save your password for future logins.</a:t>
            </a:r>
          </a:p>
          <a:p>
            <a:endParaRPr lang="en-US" dirty="0"/>
          </a:p>
        </p:txBody>
      </p:sp>
    </p:spTree>
    <p:extLst>
      <p:ext uri="{BB962C8B-B14F-4D97-AF65-F5344CB8AC3E}">
        <p14:creationId xmlns:p14="http://schemas.microsoft.com/office/powerpoint/2010/main" val="254619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D15E1-FF36-4BC6-9DAF-C232092D7FA7}"/>
              </a:ext>
            </a:extLst>
          </p:cNvPr>
          <p:cNvSpPr>
            <a:spLocks noGrp="1"/>
          </p:cNvSpPr>
          <p:nvPr>
            <p:ph type="title"/>
          </p:nvPr>
        </p:nvSpPr>
        <p:spPr>
          <a:xfrm>
            <a:off x="838200" y="365126"/>
            <a:ext cx="10515600" cy="456142"/>
          </a:xfrm>
        </p:spPr>
        <p:txBody>
          <a:bodyPr>
            <a:normAutofit fontScale="90000"/>
          </a:bodyPr>
          <a:lstStyle/>
          <a:p>
            <a:pPr algn="ctr"/>
            <a:r>
              <a:rPr lang="en-US" sz="3200" dirty="0"/>
              <a:t>Description of Core Competencies</a:t>
            </a:r>
          </a:p>
        </p:txBody>
      </p:sp>
      <p:sp>
        <p:nvSpPr>
          <p:cNvPr id="3" name="Content Placeholder 2">
            <a:extLst>
              <a:ext uri="{FF2B5EF4-FFF2-40B4-BE49-F238E27FC236}">
                <a16:creationId xmlns:a16="http://schemas.microsoft.com/office/drawing/2014/main" id="{3065D4F0-C7C4-40EC-8984-910A33B8845B}"/>
              </a:ext>
            </a:extLst>
          </p:cNvPr>
          <p:cNvSpPr>
            <a:spLocks noGrp="1"/>
          </p:cNvSpPr>
          <p:nvPr>
            <p:ph idx="1"/>
          </p:nvPr>
        </p:nvSpPr>
        <p:spPr>
          <a:xfrm>
            <a:off x="558801" y="1227667"/>
            <a:ext cx="10583332" cy="4673600"/>
          </a:xfrm>
        </p:spPr>
        <p:txBody>
          <a:bodyPr>
            <a:normAutofit fontScale="62500" lnSpcReduction="20000"/>
          </a:bodyPr>
          <a:lstStyle/>
          <a:p>
            <a:pPr marL="0" marR="0" indent="0">
              <a:lnSpc>
                <a:spcPct val="107000"/>
              </a:lnSpc>
              <a:spcBef>
                <a:spcPts val="1500"/>
              </a:spcBef>
              <a:spcAft>
                <a:spcPts val="750"/>
              </a:spcAft>
              <a:buNone/>
            </a:pPr>
            <a:r>
              <a:rPr lang="en-US" sz="1800" kern="1800" spc="-75" dirty="0">
                <a:solidFill>
                  <a:srgbClr val="656568"/>
                </a:solidFill>
                <a:effectLst/>
                <a:latin typeface="Arial" panose="020B0604020202020204" pitchFamily="34" charset="0"/>
                <a:ea typeface="Times New Roman" panose="02020603050405020304" pitchFamily="18" charset="0"/>
                <a:cs typeface="Times New Roman" panose="02020603050405020304" pitchFamily="18" charset="0"/>
              </a:rPr>
              <a:t>Jane Doe - Annual Performance Review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t">
              <a:lnSpc>
                <a:spcPts val="1800"/>
              </a:lnSpc>
              <a:spcBef>
                <a:spcPts val="0"/>
              </a:spcBef>
              <a:spcAft>
                <a:spcPts val="0"/>
              </a:spcAft>
              <a:buSzPts val="1000"/>
              <a:buNone/>
              <a:tabLst>
                <a:tab pos="457200" algn="l"/>
              </a:tabLst>
            </a:pPr>
            <a:r>
              <a:rPr lang="en-US" sz="1800" u="none" strike="noStrike"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2"/>
              </a:rPr>
              <a:t>Start</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u="none" strike="noStrike"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3"/>
              </a:rPr>
              <a:t>Position Description</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u="none" strike="noStrike"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4"/>
              </a:rPr>
              <a:t>Performance Objectives</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u="none" strike="noStrike" dirty="0">
                <a:solidFill>
                  <a:srgbClr val="000000"/>
                </a:solidFill>
                <a:effectLst/>
                <a:latin typeface="Open Sans SemiBold" panose="020B0706030804020204" pitchFamily="34" charset="0"/>
                <a:ea typeface="Times New Roman" panose="02020603050405020304" pitchFamily="18" charset="0"/>
                <a:cs typeface="Times New Roman" panose="02020603050405020304" pitchFamily="18" charset="0"/>
                <a:hlinkClick r:id="rId5"/>
              </a:rPr>
              <a:t>Competencies</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u="none" strike="noStrike"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6"/>
              </a:rPr>
              <a:t>Development plan</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u="none" strike="noStrike"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7"/>
              </a:rPr>
              <a:t>Next steps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1500"/>
              </a:spcBef>
              <a:spcAft>
                <a:spcPts val="750"/>
              </a:spcAft>
              <a:buNone/>
            </a:pPr>
            <a:r>
              <a:rPr lang="en-US" sz="1800" spc="-75" dirty="0">
                <a:solidFill>
                  <a:srgbClr val="656568"/>
                </a:solidFill>
                <a:effectLst/>
                <a:latin typeface="Open Sans SemiBold" panose="020B0706030804020204" pitchFamily="34" charset="0"/>
                <a:ea typeface="Times New Roman" panose="02020603050405020304" pitchFamily="18" charset="0"/>
                <a:cs typeface="Times New Roman" panose="02020603050405020304" pitchFamily="18" charset="0"/>
              </a:rPr>
              <a:t>Competencies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r">
              <a:lnSpc>
                <a:spcPct val="107000"/>
              </a:lnSpc>
              <a:spcBef>
                <a:spcPts val="0"/>
              </a:spcBef>
              <a:spcAft>
                <a:spcPts val="800"/>
              </a:spcAft>
              <a:buNone/>
            </a:pPr>
            <a:r>
              <a:rPr lang="en-US" sz="1800" dirty="0">
                <a:solidFill>
                  <a:srgbClr val="AAAAAA"/>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Competencies are the attributes and behaviors that are demonstrated by the employee in performing their job. The weighting of competencies is prescribed and totals </a:t>
            </a:r>
            <a:r>
              <a:rPr lang="en-US" sz="1800" b="1"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20%</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During the evaluation phase, the employee and supervisor will have the opportunity to evaluate and rate each of the competencies below. Take this time to familiarize yourself with these competencies.</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4A4A4A"/>
                </a:solidFill>
                <a:effectLst/>
                <a:latin typeface="Open Sans SemiBold" panose="020B0706030804020204" pitchFamily="34" charset="0"/>
                <a:ea typeface="Times New Roman" panose="02020603050405020304" pitchFamily="18" charset="0"/>
                <a:cs typeface="Times New Roman" panose="02020603050405020304" pitchFamily="18" charset="0"/>
              </a:rPr>
              <a:t>Problem Solving, Judgment, Planning and Organization                                                                                                                                                                Weight: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Measure</a:t>
            </a:r>
            <a:endParaRPr lang="en-US" sz="1800" dirty="0">
              <a:solidFill>
                <a:srgbClr val="4A4A4A"/>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Identifies workplace challenges, works to resolve them and takes responsibility for decisions.  Understands the Commonwealth’s purpose and mission.  Plans, organizes, manages time and works in support of the Commonwealth’s mission, vision and values. Takes initiative and self-leadership to achieve desired outcomes.  Adapts to changes in the workplace.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Defines and develops potential solutions to problems/ issues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Implements solutions/ programs effectively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Takes responsibility for actions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Considers cost, benefits and risks when making and implementing decisions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Anticipates potential problems and adapts to changes in the workplace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Responds to both internal and external forces affecting the community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Organizes and prioritizes work; uses time and resources wisely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Demonstrates resiliency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Seeks opportunities for performance improvement and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4A4A4A"/>
                </a:solidFill>
                <a:effectLst/>
                <a:latin typeface="Proxima Nova Semibold"/>
                <a:ea typeface="Times New Roman" panose="02020603050405020304" pitchFamily="18" charset="0"/>
                <a:cs typeface="Open Sans" panose="020B0606030504020204" pitchFamily="34" charset="0"/>
              </a:rPr>
              <a:t>Attachment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463F032C-9FBD-481E-9EA0-89E17B314B41}"/>
              </a:ext>
            </a:extLst>
          </p:cNvPr>
          <p:cNvSpPr txBox="1"/>
          <p:nvPr/>
        </p:nvSpPr>
        <p:spPr>
          <a:xfrm>
            <a:off x="533400" y="6096000"/>
            <a:ext cx="10253133" cy="523220"/>
          </a:xfrm>
          <a:prstGeom prst="rect">
            <a:avLst/>
          </a:prstGeom>
          <a:noFill/>
        </p:spPr>
        <p:txBody>
          <a:bodyPr wrap="square" rtlCol="0">
            <a:spAutoFit/>
          </a:bodyPr>
          <a:lstStyle/>
          <a:p>
            <a:r>
              <a:rPr lang="en-US" sz="1400" b="1" dirty="0"/>
              <a:t>There are four Core Competencies that account for 20% of the EPP.  These are the same for every classified employee and determined by DHRM.  You will evaluate the employees on these later in the process.  Go to the next slide.</a:t>
            </a:r>
          </a:p>
        </p:txBody>
      </p:sp>
    </p:spTree>
    <p:extLst>
      <p:ext uri="{BB962C8B-B14F-4D97-AF65-F5344CB8AC3E}">
        <p14:creationId xmlns:p14="http://schemas.microsoft.com/office/powerpoint/2010/main" val="96752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F9BA-F169-4B11-8240-29BD091053B4}"/>
              </a:ext>
            </a:extLst>
          </p:cNvPr>
          <p:cNvSpPr>
            <a:spLocks noGrp="1"/>
          </p:cNvSpPr>
          <p:nvPr>
            <p:ph type="title"/>
          </p:nvPr>
        </p:nvSpPr>
        <p:spPr>
          <a:xfrm>
            <a:off x="838200" y="365126"/>
            <a:ext cx="10515600" cy="490007"/>
          </a:xfrm>
        </p:spPr>
        <p:txBody>
          <a:bodyPr>
            <a:normAutofit fontScale="90000"/>
          </a:bodyPr>
          <a:lstStyle/>
          <a:p>
            <a:pPr algn="ctr"/>
            <a:r>
              <a:rPr lang="en-US" sz="3200" dirty="0"/>
              <a:t>Core Competency #1</a:t>
            </a:r>
          </a:p>
        </p:txBody>
      </p:sp>
      <p:pic>
        <p:nvPicPr>
          <p:cNvPr id="5" name="Content Placeholder 4">
            <a:extLst>
              <a:ext uri="{FF2B5EF4-FFF2-40B4-BE49-F238E27FC236}">
                <a16:creationId xmlns:a16="http://schemas.microsoft.com/office/drawing/2014/main" id="{EF866548-0F3C-4216-9492-13DF642FDAB9}"/>
              </a:ext>
            </a:extLst>
          </p:cNvPr>
          <p:cNvPicPr>
            <a:picLocks noGrp="1" noChangeAspect="1"/>
          </p:cNvPicPr>
          <p:nvPr>
            <p:ph idx="1"/>
          </p:nvPr>
        </p:nvPicPr>
        <p:blipFill>
          <a:blip r:embed="rId2"/>
          <a:stretch>
            <a:fillRect/>
          </a:stretch>
        </p:blipFill>
        <p:spPr>
          <a:xfrm>
            <a:off x="1166371" y="939799"/>
            <a:ext cx="9859258" cy="4763030"/>
          </a:xfrm>
        </p:spPr>
      </p:pic>
      <p:sp>
        <p:nvSpPr>
          <p:cNvPr id="3" name="TextBox 2">
            <a:extLst>
              <a:ext uri="{FF2B5EF4-FFF2-40B4-BE49-F238E27FC236}">
                <a16:creationId xmlns:a16="http://schemas.microsoft.com/office/drawing/2014/main" id="{D0B5DF56-69BE-4BDA-AB7E-70255AA3019B}"/>
              </a:ext>
            </a:extLst>
          </p:cNvPr>
          <p:cNvSpPr txBox="1"/>
          <p:nvPr/>
        </p:nvSpPr>
        <p:spPr>
          <a:xfrm>
            <a:off x="1134533" y="5994400"/>
            <a:ext cx="9575800" cy="523220"/>
          </a:xfrm>
          <a:prstGeom prst="rect">
            <a:avLst/>
          </a:prstGeom>
          <a:noFill/>
        </p:spPr>
        <p:txBody>
          <a:bodyPr wrap="square" rtlCol="0">
            <a:spAutoFit/>
          </a:bodyPr>
          <a:lstStyle/>
          <a:p>
            <a:r>
              <a:rPr lang="en-US" sz="1400" b="1" dirty="0"/>
              <a:t>There are four Core Competencies that account for 20% of the EPP.  These are the same for every classified employee and determined by DHRM.  You will evaluate the employees on these later in the process.  Go to the next slide.</a:t>
            </a:r>
          </a:p>
        </p:txBody>
      </p:sp>
    </p:spTree>
    <p:extLst>
      <p:ext uri="{BB962C8B-B14F-4D97-AF65-F5344CB8AC3E}">
        <p14:creationId xmlns:p14="http://schemas.microsoft.com/office/powerpoint/2010/main" val="2198901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F4AC-EF40-4C92-9113-C6FF0ECAE8AF}"/>
              </a:ext>
            </a:extLst>
          </p:cNvPr>
          <p:cNvSpPr>
            <a:spLocks noGrp="1"/>
          </p:cNvSpPr>
          <p:nvPr>
            <p:ph type="title"/>
          </p:nvPr>
        </p:nvSpPr>
        <p:spPr>
          <a:xfrm>
            <a:off x="838200" y="365126"/>
            <a:ext cx="10515600" cy="464608"/>
          </a:xfrm>
        </p:spPr>
        <p:txBody>
          <a:bodyPr>
            <a:normAutofit fontScale="90000"/>
          </a:bodyPr>
          <a:lstStyle/>
          <a:p>
            <a:pPr algn="ctr"/>
            <a:r>
              <a:rPr lang="en-US" sz="3200" dirty="0"/>
              <a:t>Core Competency #2</a:t>
            </a:r>
          </a:p>
        </p:txBody>
      </p:sp>
      <p:pic>
        <p:nvPicPr>
          <p:cNvPr id="5" name="Content Placeholder 4">
            <a:extLst>
              <a:ext uri="{FF2B5EF4-FFF2-40B4-BE49-F238E27FC236}">
                <a16:creationId xmlns:a16="http://schemas.microsoft.com/office/drawing/2014/main" id="{2BBB11D9-E641-4EA8-9EAD-D9D17D3FA7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05934"/>
            <a:ext cx="10515600" cy="4603860"/>
          </a:xfrm>
        </p:spPr>
      </p:pic>
      <p:sp>
        <p:nvSpPr>
          <p:cNvPr id="3" name="TextBox 2">
            <a:extLst>
              <a:ext uri="{FF2B5EF4-FFF2-40B4-BE49-F238E27FC236}">
                <a16:creationId xmlns:a16="http://schemas.microsoft.com/office/drawing/2014/main" id="{09796500-E109-4301-94F6-33474E8EB37F}"/>
              </a:ext>
            </a:extLst>
          </p:cNvPr>
          <p:cNvSpPr txBox="1"/>
          <p:nvPr/>
        </p:nvSpPr>
        <p:spPr>
          <a:xfrm>
            <a:off x="838200" y="5867400"/>
            <a:ext cx="10397067" cy="523220"/>
          </a:xfrm>
          <a:prstGeom prst="rect">
            <a:avLst/>
          </a:prstGeom>
          <a:noFill/>
        </p:spPr>
        <p:txBody>
          <a:bodyPr wrap="square" rtlCol="0">
            <a:spAutoFit/>
          </a:bodyPr>
          <a:lstStyle/>
          <a:p>
            <a:r>
              <a:rPr lang="en-US" sz="1400" b="1" dirty="0"/>
              <a:t>There are four Core Competencies that account for 20% of the EPP.  These are the same for every classified employee and determined by DHRM.  You will evaluate the employees on these later in the process.  Go to the next slide.</a:t>
            </a:r>
          </a:p>
        </p:txBody>
      </p:sp>
    </p:spTree>
    <p:extLst>
      <p:ext uri="{BB962C8B-B14F-4D97-AF65-F5344CB8AC3E}">
        <p14:creationId xmlns:p14="http://schemas.microsoft.com/office/powerpoint/2010/main" val="390677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8B22-5FC4-44CF-B7BA-ACFFCB324481}"/>
              </a:ext>
            </a:extLst>
          </p:cNvPr>
          <p:cNvSpPr>
            <a:spLocks noGrp="1"/>
          </p:cNvSpPr>
          <p:nvPr>
            <p:ph type="title"/>
          </p:nvPr>
        </p:nvSpPr>
        <p:spPr>
          <a:xfrm>
            <a:off x="838200" y="365126"/>
            <a:ext cx="10515600" cy="481541"/>
          </a:xfrm>
        </p:spPr>
        <p:txBody>
          <a:bodyPr>
            <a:normAutofit fontScale="90000"/>
          </a:bodyPr>
          <a:lstStyle/>
          <a:p>
            <a:pPr algn="ctr"/>
            <a:r>
              <a:rPr lang="en-US" sz="3200" dirty="0"/>
              <a:t>Core Competency #3</a:t>
            </a:r>
          </a:p>
        </p:txBody>
      </p:sp>
      <p:pic>
        <p:nvPicPr>
          <p:cNvPr id="5" name="Content Placeholder 4">
            <a:extLst>
              <a:ext uri="{FF2B5EF4-FFF2-40B4-BE49-F238E27FC236}">
                <a16:creationId xmlns:a16="http://schemas.microsoft.com/office/drawing/2014/main" id="{0829776D-1DE0-417F-9C8A-CD95937370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076" y="975518"/>
            <a:ext cx="10486724" cy="4906963"/>
          </a:xfrm>
        </p:spPr>
      </p:pic>
      <p:sp>
        <p:nvSpPr>
          <p:cNvPr id="3" name="TextBox 2">
            <a:extLst>
              <a:ext uri="{FF2B5EF4-FFF2-40B4-BE49-F238E27FC236}">
                <a16:creationId xmlns:a16="http://schemas.microsoft.com/office/drawing/2014/main" id="{2A153D5E-C6FF-407E-843F-F72DE3D0BE2A}"/>
              </a:ext>
            </a:extLst>
          </p:cNvPr>
          <p:cNvSpPr txBox="1"/>
          <p:nvPr/>
        </p:nvSpPr>
        <p:spPr>
          <a:xfrm>
            <a:off x="838200" y="6146800"/>
            <a:ext cx="10515600" cy="523220"/>
          </a:xfrm>
          <a:prstGeom prst="rect">
            <a:avLst/>
          </a:prstGeom>
          <a:noFill/>
        </p:spPr>
        <p:txBody>
          <a:bodyPr wrap="square" rtlCol="0">
            <a:spAutoFit/>
          </a:bodyPr>
          <a:lstStyle/>
          <a:p>
            <a:r>
              <a:rPr lang="en-US" sz="1400" b="1" dirty="0"/>
              <a:t>There are four Core Competencies that account for 20% of the EPP.  These are the same for every classified employee and determined by DHRM.  You will evaluate the employees on these later in the process.  Go to the next slide.</a:t>
            </a:r>
          </a:p>
        </p:txBody>
      </p:sp>
    </p:spTree>
    <p:extLst>
      <p:ext uri="{BB962C8B-B14F-4D97-AF65-F5344CB8AC3E}">
        <p14:creationId xmlns:p14="http://schemas.microsoft.com/office/powerpoint/2010/main" val="397428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1C24-CBE0-4E18-927B-AA7837CBD9CE}"/>
              </a:ext>
            </a:extLst>
          </p:cNvPr>
          <p:cNvSpPr>
            <a:spLocks noGrp="1"/>
          </p:cNvSpPr>
          <p:nvPr>
            <p:ph type="title"/>
          </p:nvPr>
        </p:nvSpPr>
        <p:spPr>
          <a:xfrm>
            <a:off x="838200" y="365126"/>
            <a:ext cx="10515600" cy="396874"/>
          </a:xfrm>
        </p:spPr>
        <p:txBody>
          <a:bodyPr>
            <a:normAutofit fontScale="90000"/>
          </a:bodyPr>
          <a:lstStyle/>
          <a:p>
            <a:pPr algn="ctr"/>
            <a:r>
              <a:rPr lang="en-US" sz="3200" dirty="0"/>
              <a:t>Core Competency #4</a:t>
            </a:r>
          </a:p>
        </p:txBody>
      </p:sp>
      <p:pic>
        <p:nvPicPr>
          <p:cNvPr id="5" name="Content Placeholder 4">
            <a:extLst>
              <a:ext uri="{FF2B5EF4-FFF2-40B4-BE49-F238E27FC236}">
                <a16:creationId xmlns:a16="http://schemas.microsoft.com/office/drawing/2014/main" id="{2E306679-0768-4981-B658-C3DF23D13F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8267" y="821267"/>
            <a:ext cx="10405533" cy="4893733"/>
          </a:xfrm>
        </p:spPr>
      </p:pic>
      <p:sp>
        <p:nvSpPr>
          <p:cNvPr id="9" name="TextBox 8">
            <a:extLst>
              <a:ext uri="{FF2B5EF4-FFF2-40B4-BE49-F238E27FC236}">
                <a16:creationId xmlns:a16="http://schemas.microsoft.com/office/drawing/2014/main" id="{5FC4A4CD-C376-4CE6-B40C-1171ACE77EAB}"/>
              </a:ext>
            </a:extLst>
          </p:cNvPr>
          <p:cNvSpPr txBox="1"/>
          <p:nvPr/>
        </p:nvSpPr>
        <p:spPr>
          <a:xfrm>
            <a:off x="948267" y="5715000"/>
            <a:ext cx="10405533" cy="307777"/>
          </a:xfrm>
          <a:prstGeom prst="rect">
            <a:avLst/>
          </a:prstGeom>
          <a:noFill/>
        </p:spPr>
        <p:txBody>
          <a:bodyPr wrap="square" rtlCol="0">
            <a:spAutoFit/>
          </a:bodyPr>
          <a:lstStyle/>
          <a:p>
            <a:r>
              <a:rPr lang="en-US" sz="1400" b="1" dirty="0"/>
              <a:t>Once you get to this point, click “Next” at the bottom right of the screen and go to the next slide.</a:t>
            </a:r>
          </a:p>
        </p:txBody>
      </p:sp>
    </p:spTree>
    <p:extLst>
      <p:ext uri="{BB962C8B-B14F-4D97-AF65-F5344CB8AC3E}">
        <p14:creationId xmlns:p14="http://schemas.microsoft.com/office/powerpoint/2010/main" val="3683924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3EEC-FD3D-4084-AAD2-F50E3D0E2309}"/>
              </a:ext>
            </a:extLst>
          </p:cNvPr>
          <p:cNvSpPr>
            <a:spLocks noGrp="1"/>
          </p:cNvSpPr>
          <p:nvPr>
            <p:ph type="title"/>
          </p:nvPr>
        </p:nvSpPr>
        <p:spPr>
          <a:xfrm>
            <a:off x="838200" y="365126"/>
            <a:ext cx="10515600" cy="583142"/>
          </a:xfrm>
        </p:spPr>
        <p:txBody>
          <a:bodyPr>
            <a:normAutofit/>
          </a:bodyPr>
          <a:lstStyle/>
          <a:p>
            <a:pPr algn="ctr"/>
            <a:r>
              <a:rPr lang="en-US" sz="3200" dirty="0"/>
              <a:t>Development Plan Description</a:t>
            </a:r>
          </a:p>
        </p:txBody>
      </p:sp>
      <p:sp>
        <p:nvSpPr>
          <p:cNvPr id="3" name="Content Placeholder 2">
            <a:extLst>
              <a:ext uri="{FF2B5EF4-FFF2-40B4-BE49-F238E27FC236}">
                <a16:creationId xmlns:a16="http://schemas.microsoft.com/office/drawing/2014/main" id="{4463F8AD-D9C8-4D4B-A2AA-40B1A42CE795}"/>
              </a:ext>
            </a:extLst>
          </p:cNvPr>
          <p:cNvSpPr>
            <a:spLocks noGrp="1"/>
          </p:cNvSpPr>
          <p:nvPr>
            <p:ph idx="1"/>
          </p:nvPr>
        </p:nvSpPr>
        <p:spPr>
          <a:xfrm>
            <a:off x="838200" y="1405467"/>
            <a:ext cx="10515600" cy="3530600"/>
          </a:xfrm>
        </p:spPr>
        <p:txBody>
          <a:bodyPr>
            <a:normAutofit/>
          </a:bodyPr>
          <a:lstStyle/>
          <a:p>
            <a:pPr marL="0" marR="0" indent="0">
              <a:lnSpc>
                <a:spcPct val="107000"/>
              </a:lnSpc>
              <a:spcBef>
                <a:spcPts val="1500"/>
              </a:spcBef>
              <a:spcAft>
                <a:spcPts val="750"/>
              </a:spcAft>
              <a:buNone/>
            </a:pPr>
            <a:r>
              <a:rPr lang="en-US" sz="1200" kern="1800" spc="-75" dirty="0">
                <a:solidFill>
                  <a:srgbClr val="656568"/>
                </a:solidFill>
                <a:effectLst/>
                <a:latin typeface="Arial" panose="020B0604020202020204" pitchFamily="34" charset="0"/>
                <a:ea typeface="Times New Roman" panose="02020603050405020304" pitchFamily="18" charset="0"/>
                <a:cs typeface="Times New Roman" panose="02020603050405020304" pitchFamily="18" charset="0"/>
              </a:rPr>
              <a:t>Jane Doe - Annual Performance Review Process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t">
              <a:lnSpc>
                <a:spcPts val="1800"/>
              </a:lnSpc>
              <a:spcBef>
                <a:spcPts val="0"/>
              </a:spcBef>
              <a:spcAft>
                <a:spcPts val="0"/>
              </a:spcAft>
              <a:buSzPts val="1000"/>
              <a:buNone/>
              <a:tabLst>
                <a:tab pos="457200" algn="l"/>
              </a:tabLst>
            </a:pPr>
            <a:r>
              <a:rPr lang="en-US" sz="12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2"/>
              </a:rPr>
              <a:t>Start</a:t>
            </a:r>
            <a:r>
              <a:rPr lang="en-US" sz="12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2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3"/>
              </a:rPr>
              <a:t>Position Description</a:t>
            </a:r>
            <a:r>
              <a:rPr lang="en-US" sz="12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2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4"/>
              </a:rPr>
              <a:t>Performance Objectives</a:t>
            </a:r>
            <a:r>
              <a:rPr lang="en-US" sz="12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2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5"/>
              </a:rPr>
              <a:t>Competencies</a:t>
            </a:r>
            <a:r>
              <a:rPr lang="en-US" sz="12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200" u="sng" dirty="0">
                <a:solidFill>
                  <a:srgbClr val="000000"/>
                </a:solidFill>
                <a:effectLst/>
                <a:latin typeface="Open Sans SemiBold" panose="020B0706030804020204" pitchFamily="34" charset="0"/>
                <a:ea typeface="Times New Roman" panose="02020603050405020304" pitchFamily="18" charset="0"/>
                <a:cs typeface="Times New Roman" panose="02020603050405020304" pitchFamily="18" charset="0"/>
                <a:hlinkClick r:id="rId6"/>
              </a:rPr>
              <a:t>Development plan</a:t>
            </a:r>
            <a:r>
              <a:rPr lang="en-US" sz="12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2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7"/>
              </a:rPr>
              <a:t>Next steps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1500"/>
              </a:spcBef>
              <a:spcAft>
                <a:spcPts val="750"/>
              </a:spcAft>
              <a:buNone/>
            </a:pPr>
            <a:r>
              <a:rPr lang="en-US" sz="1200" spc="-75" dirty="0">
                <a:solidFill>
                  <a:srgbClr val="656568"/>
                </a:solidFill>
                <a:effectLst/>
                <a:latin typeface="Open Sans SemiBold" panose="020B0706030804020204" pitchFamily="34" charset="0"/>
                <a:ea typeface="Times New Roman" panose="02020603050405020304" pitchFamily="18" charset="0"/>
                <a:cs typeface="Times New Roman" panose="02020603050405020304" pitchFamily="18" charset="0"/>
              </a:rPr>
              <a:t>Development plan</a:t>
            </a:r>
            <a:r>
              <a:rPr lang="en-US" sz="12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r">
              <a:lnSpc>
                <a:spcPct val="107000"/>
              </a:lnSpc>
              <a:spcBef>
                <a:spcPts val="0"/>
              </a:spcBef>
              <a:spcAft>
                <a:spcPts val="800"/>
              </a:spcAft>
              <a:buNone/>
            </a:pPr>
            <a:r>
              <a:rPr lang="en-US" sz="1200" dirty="0">
                <a:solidFill>
                  <a:srgbClr val="AAAAAA"/>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200"/>
              </a:spcAft>
              <a:buNone/>
            </a:pPr>
            <a:r>
              <a:rPr lang="en-US" sz="12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Personal Learning Goals: List any learning goals identified by the supervisor and/or employee.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Learning Steps/Resource Needs: Indicate specific steps that need to be taken to accomplish the learning goals. This may include training, coaching, or other learning methods.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1500"/>
              </a:spcBef>
              <a:spcAft>
                <a:spcPts val="750"/>
              </a:spcAft>
              <a:buNone/>
            </a:pPr>
            <a:r>
              <a:rPr lang="en-US" sz="1200" dirty="0">
                <a:solidFill>
                  <a:srgbClr val="656568"/>
                </a:solidFill>
                <a:effectLst/>
                <a:latin typeface="Open Sans SemiBold" panose="020B0706030804020204" pitchFamily="34" charset="0"/>
                <a:ea typeface="Times New Roman" panose="02020603050405020304" pitchFamily="18" charset="0"/>
                <a:cs typeface="Times New Roman" panose="02020603050405020304" pitchFamily="18" charset="0"/>
              </a:rPr>
              <a:t>Personal Learning Goals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1500"/>
              </a:spcBef>
              <a:spcAft>
                <a:spcPts val="800"/>
              </a:spcAft>
              <a:buNone/>
            </a:pPr>
            <a:r>
              <a:rPr lang="en-US" sz="1200" dirty="0">
                <a:solidFill>
                  <a:srgbClr val="656568"/>
                </a:solidFill>
                <a:effectLst/>
                <a:latin typeface="Open Sans SemiBold" panose="020B0706030804020204" pitchFamily="34" charset="0"/>
                <a:ea typeface="Times New Roman" panose="02020603050405020304" pitchFamily="18" charset="0"/>
                <a:cs typeface="Times New Roman" panose="02020603050405020304" pitchFamily="18" charset="0"/>
              </a:rPr>
              <a:t>Learning Steps/Resources Needed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106737A8-1DB7-4543-BE43-42350134FFDD}"/>
              </a:ext>
            </a:extLst>
          </p:cNvPr>
          <p:cNvSpPr txBox="1"/>
          <p:nvPr/>
        </p:nvSpPr>
        <p:spPr>
          <a:xfrm>
            <a:off x="838200" y="5054600"/>
            <a:ext cx="10278533" cy="307777"/>
          </a:xfrm>
          <a:prstGeom prst="rect">
            <a:avLst/>
          </a:prstGeom>
          <a:noFill/>
        </p:spPr>
        <p:txBody>
          <a:bodyPr wrap="square" rtlCol="0">
            <a:spAutoFit/>
          </a:bodyPr>
          <a:lstStyle/>
          <a:p>
            <a:r>
              <a:rPr lang="en-US" sz="1400" b="1" dirty="0"/>
              <a:t>Follow these directions to add personal learning goals to the EPP.  Go to the next slide.</a:t>
            </a:r>
          </a:p>
        </p:txBody>
      </p:sp>
    </p:spTree>
    <p:extLst>
      <p:ext uri="{BB962C8B-B14F-4D97-AF65-F5344CB8AC3E}">
        <p14:creationId xmlns:p14="http://schemas.microsoft.com/office/powerpoint/2010/main" val="1848699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044C-E440-4581-B43A-2EA5F576F1CF}"/>
              </a:ext>
            </a:extLst>
          </p:cNvPr>
          <p:cNvSpPr>
            <a:spLocks noGrp="1"/>
          </p:cNvSpPr>
          <p:nvPr>
            <p:ph type="title"/>
          </p:nvPr>
        </p:nvSpPr>
        <p:spPr>
          <a:xfrm>
            <a:off x="838200" y="365126"/>
            <a:ext cx="10515600" cy="413808"/>
          </a:xfrm>
        </p:spPr>
        <p:txBody>
          <a:bodyPr>
            <a:normAutofit fontScale="90000"/>
          </a:bodyPr>
          <a:lstStyle/>
          <a:p>
            <a:pPr algn="ctr"/>
            <a:r>
              <a:rPr lang="en-US" sz="3200" dirty="0"/>
              <a:t>Development Goal Page</a:t>
            </a:r>
          </a:p>
        </p:txBody>
      </p:sp>
      <p:pic>
        <p:nvPicPr>
          <p:cNvPr id="9" name="Content Placeholder 8">
            <a:extLst>
              <a:ext uri="{FF2B5EF4-FFF2-40B4-BE49-F238E27FC236}">
                <a16:creationId xmlns:a16="http://schemas.microsoft.com/office/drawing/2014/main" id="{DAD82FC2-FCDC-4654-B7B8-A167F199DB61}"/>
              </a:ext>
            </a:extLst>
          </p:cNvPr>
          <p:cNvPicPr>
            <a:picLocks noGrp="1" noChangeAspect="1"/>
          </p:cNvPicPr>
          <p:nvPr>
            <p:ph idx="1"/>
          </p:nvPr>
        </p:nvPicPr>
        <p:blipFill>
          <a:blip r:embed="rId2"/>
          <a:stretch>
            <a:fillRect/>
          </a:stretch>
        </p:blipFill>
        <p:spPr>
          <a:xfrm>
            <a:off x="1583267" y="846666"/>
            <a:ext cx="8856133" cy="4622801"/>
          </a:xfrm>
        </p:spPr>
      </p:pic>
      <p:sp>
        <p:nvSpPr>
          <p:cNvPr id="3" name="TextBox 2">
            <a:extLst>
              <a:ext uri="{FF2B5EF4-FFF2-40B4-BE49-F238E27FC236}">
                <a16:creationId xmlns:a16="http://schemas.microsoft.com/office/drawing/2014/main" id="{918F08CC-F267-40F5-89C6-880C77ABA5E9}"/>
              </a:ext>
            </a:extLst>
          </p:cNvPr>
          <p:cNvSpPr txBox="1"/>
          <p:nvPr/>
        </p:nvSpPr>
        <p:spPr>
          <a:xfrm>
            <a:off x="1456267" y="5681133"/>
            <a:ext cx="8923866" cy="523220"/>
          </a:xfrm>
          <a:prstGeom prst="rect">
            <a:avLst/>
          </a:prstGeom>
          <a:noFill/>
        </p:spPr>
        <p:txBody>
          <a:bodyPr wrap="square" rtlCol="0">
            <a:spAutoFit/>
          </a:bodyPr>
          <a:lstStyle/>
          <a:p>
            <a:r>
              <a:rPr lang="en-US" sz="1400" b="1" dirty="0"/>
              <a:t>Please enter any Personal Learning Goals or Learning Steps/Resources on this page.  When complete, click “Next” at the bottom right of the page and go to the next slide.</a:t>
            </a:r>
          </a:p>
        </p:txBody>
      </p:sp>
    </p:spTree>
    <p:extLst>
      <p:ext uri="{BB962C8B-B14F-4D97-AF65-F5344CB8AC3E}">
        <p14:creationId xmlns:p14="http://schemas.microsoft.com/office/powerpoint/2010/main" val="151087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4904-C77D-486C-A95A-79849846E4B1}"/>
              </a:ext>
            </a:extLst>
          </p:cNvPr>
          <p:cNvSpPr>
            <a:spLocks noGrp="1"/>
          </p:cNvSpPr>
          <p:nvPr>
            <p:ph type="title"/>
          </p:nvPr>
        </p:nvSpPr>
        <p:spPr>
          <a:xfrm>
            <a:off x="838200" y="365126"/>
            <a:ext cx="10515600" cy="396874"/>
          </a:xfrm>
        </p:spPr>
        <p:txBody>
          <a:bodyPr>
            <a:normAutofit fontScale="90000"/>
          </a:bodyPr>
          <a:lstStyle/>
          <a:p>
            <a:pPr algn="ctr"/>
            <a:r>
              <a:rPr lang="en-US" sz="3200" dirty="0"/>
              <a:t>Annual Performance Review Process</a:t>
            </a:r>
          </a:p>
        </p:txBody>
      </p:sp>
      <p:sp>
        <p:nvSpPr>
          <p:cNvPr id="3" name="Content Placeholder 2">
            <a:extLst>
              <a:ext uri="{FF2B5EF4-FFF2-40B4-BE49-F238E27FC236}">
                <a16:creationId xmlns:a16="http://schemas.microsoft.com/office/drawing/2014/main" id="{8BBF9C29-AC2A-4C76-A796-8811C34625B1}"/>
              </a:ext>
            </a:extLst>
          </p:cNvPr>
          <p:cNvSpPr>
            <a:spLocks noGrp="1"/>
          </p:cNvSpPr>
          <p:nvPr>
            <p:ph idx="1"/>
          </p:nvPr>
        </p:nvSpPr>
        <p:spPr>
          <a:xfrm>
            <a:off x="838200" y="1100667"/>
            <a:ext cx="10515600" cy="4529666"/>
          </a:xfrm>
        </p:spPr>
        <p:txBody>
          <a:bodyPr>
            <a:normAutofit fontScale="25000" lnSpcReduction="20000"/>
          </a:bodyPr>
          <a:lstStyle/>
          <a:p>
            <a:pPr marL="0" marR="0" indent="0">
              <a:lnSpc>
                <a:spcPct val="107000"/>
              </a:lnSpc>
              <a:spcBef>
                <a:spcPts val="1500"/>
              </a:spcBef>
              <a:spcAft>
                <a:spcPts val="750"/>
              </a:spcAft>
              <a:buNone/>
            </a:pPr>
            <a:r>
              <a:rPr lang="en-US" sz="4800" kern="1800" spc="-75" dirty="0">
                <a:solidFill>
                  <a:srgbClr val="656568"/>
                </a:solidFill>
                <a:effectLst/>
                <a:latin typeface="Arial" panose="020B0604020202020204" pitchFamily="34" charset="0"/>
                <a:ea typeface="Times New Roman" panose="02020603050405020304" pitchFamily="18" charset="0"/>
                <a:cs typeface="Times New Roman" panose="02020603050405020304" pitchFamily="18" charset="0"/>
              </a:rPr>
              <a:t>Jane Doe - Annual Performance Review Process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t">
              <a:lnSpc>
                <a:spcPts val="1800"/>
              </a:lnSpc>
              <a:spcBef>
                <a:spcPts val="0"/>
              </a:spcBef>
              <a:spcAft>
                <a:spcPts val="0"/>
              </a:spcAft>
              <a:buSzPts val="1000"/>
              <a:buNone/>
              <a:tabLst>
                <a:tab pos="457200" algn="l"/>
              </a:tabLst>
            </a:pPr>
            <a:r>
              <a:rPr lang="en-US" sz="48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2"/>
              </a:rPr>
              <a:t>Start</a:t>
            </a:r>
            <a:r>
              <a:rPr lang="en-US" sz="4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48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3"/>
              </a:rPr>
              <a:t>Position Description</a:t>
            </a:r>
            <a:r>
              <a:rPr lang="en-US" sz="4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48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4"/>
              </a:rPr>
              <a:t>Performance Objectives</a:t>
            </a:r>
            <a:r>
              <a:rPr lang="en-US" sz="4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48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5"/>
              </a:rPr>
              <a:t>Competencies</a:t>
            </a:r>
            <a:r>
              <a:rPr lang="en-US" sz="4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48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6"/>
              </a:rPr>
              <a:t>Development plan</a:t>
            </a:r>
            <a:r>
              <a:rPr lang="en-US" sz="4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4800" u="sng" dirty="0">
                <a:solidFill>
                  <a:srgbClr val="000000"/>
                </a:solidFill>
                <a:effectLst/>
                <a:latin typeface="Open Sans SemiBold" panose="020B0706030804020204" pitchFamily="34" charset="0"/>
                <a:ea typeface="Times New Roman" panose="02020603050405020304" pitchFamily="18" charset="0"/>
                <a:cs typeface="Times New Roman" panose="02020603050405020304" pitchFamily="18" charset="0"/>
                <a:hlinkClick r:id="rId7"/>
              </a:rPr>
              <a:t>Next steps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r">
              <a:lnSpc>
                <a:spcPct val="107000"/>
              </a:lnSpc>
              <a:spcBef>
                <a:spcPts val="0"/>
              </a:spcBef>
              <a:spcAft>
                <a:spcPts val="800"/>
              </a:spcAft>
              <a:buNone/>
            </a:pPr>
            <a:r>
              <a:rPr lang="en-US" sz="4800" dirty="0">
                <a:solidFill>
                  <a:srgbClr val="AAAAAA"/>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200"/>
              </a:spcAft>
              <a:buNone/>
            </a:pPr>
            <a:r>
              <a:rPr lang="en-US" sz="4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Thanks for setting the Employee Performance Profile for Jane Doe.  This EPP will be sent to your supervisor for their review and approval.</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200"/>
              </a:spcAft>
              <a:buNone/>
            </a:pPr>
            <a:r>
              <a:rPr lang="en-US" sz="4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After reviewer approval, please send to Jane for their review and acknowledgement.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Once Jane acknowledges the EPP, it will be available in the 'Ongoing feedback' phase.  As a supervisor, you are encouraged to engage in collaborative performance discussions. You can do this by posting comments or attaching relevant files in the journal that relate directly to Jane’s EPP job duties, performance objectives, competencies and development plan. Jane can also use and view the journal to post comments or attach relevant files related to their EPP.</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4800" spc="-75" dirty="0">
                <a:solidFill>
                  <a:srgbClr val="656568"/>
                </a:solidFill>
                <a:effectLst/>
                <a:latin typeface="Open Sans SemiBold" panose="020B0706030804020204" pitchFamily="34" charset="0"/>
                <a:ea typeface="Times New Roman" panose="02020603050405020304" pitchFamily="18" charset="0"/>
                <a:cs typeface="Times New Roman" panose="02020603050405020304" pitchFamily="18" charset="0"/>
              </a:rPr>
              <a:t>Summary</a:t>
            </a:r>
          </a:p>
          <a:p>
            <a:pPr marL="0" marR="0" indent="0">
              <a:lnSpc>
                <a:spcPct val="107000"/>
              </a:lnSpc>
              <a:spcBef>
                <a:spcPts val="0"/>
              </a:spcBef>
              <a:spcAft>
                <a:spcPts val="0"/>
              </a:spcAft>
              <a:buNone/>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952500" indent="0">
              <a:lnSpc>
                <a:spcPts val="1500"/>
              </a:lnSpc>
              <a:spcBef>
                <a:spcPts val="0"/>
              </a:spcBef>
              <a:spcAft>
                <a:spcPts val="0"/>
              </a:spcAft>
              <a:buNone/>
            </a:pPr>
            <a:r>
              <a:rPr lang="en-US" sz="4800" dirty="0">
                <a:solidFill>
                  <a:srgbClr val="4A4A4A"/>
                </a:solidFill>
                <a:effectLst/>
                <a:latin typeface="Open Sans SemiBold" panose="020B0706030804020204" pitchFamily="34" charset="0"/>
                <a:ea typeface="Times New Roman" panose="02020603050405020304" pitchFamily="18" charset="0"/>
                <a:cs typeface="Times New Roman" panose="02020603050405020304" pitchFamily="18" charset="0"/>
              </a:rPr>
              <a:t>Summary</a:t>
            </a:r>
          </a:p>
          <a:p>
            <a:pPr marL="0" marR="952500" indent="0">
              <a:lnSpc>
                <a:spcPts val="1500"/>
              </a:lnSpc>
              <a:spcBef>
                <a:spcPts val="0"/>
              </a:spcBef>
              <a:spcAft>
                <a:spcPts val="0"/>
              </a:spcAft>
              <a:buNone/>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952500" indent="0">
              <a:lnSpc>
                <a:spcPts val="1500"/>
              </a:lnSpc>
              <a:spcBef>
                <a:spcPts val="0"/>
              </a:spcBef>
              <a:spcAft>
                <a:spcPts val="0"/>
              </a:spcAft>
              <a:buNone/>
            </a:pPr>
            <a:r>
              <a:rPr lang="en-US" sz="4800" dirty="0">
                <a:solidFill>
                  <a:srgbClr val="656568"/>
                </a:solidFill>
                <a:effectLst/>
                <a:latin typeface="Open Sans" panose="020B0606030504020204" pitchFamily="34" charset="0"/>
                <a:ea typeface="Times New Roman" panose="02020603050405020304" pitchFamily="18" charset="0"/>
                <a:cs typeface="Times New Roman" panose="02020603050405020304" pitchFamily="18" charset="0"/>
              </a:rPr>
              <a:t>Position Description</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952500" indent="0">
              <a:lnSpc>
                <a:spcPts val="1500"/>
              </a:lnSpc>
              <a:spcBef>
                <a:spcPts val="0"/>
              </a:spcBef>
              <a:spcAft>
                <a:spcPts val="0"/>
              </a:spcAft>
              <a:buNone/>
            </a:pPr>
            <a:r>
              <a:rPr lang="en-US" sz="4800" dirty="0">
                <a:solidFill>
                  <a:srgbClr val="656568"/>
                </a:solidFill>
                <a:effectLst/>
                <a:latin typeface="Open Sans" panose="020B0606030504020204" pitchFamily="34" charset="0"/>
                <a:ea typeface="Times New Roman" panose="02020603050405020304" pitchFamily="18" charset="0"/>
                <a:cs typeface="Times New Roman" panose="02020603050405020304" pitchFamily="18" charset="0"/>
              </a:rPr>
              <a:t>Performance Objectives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952500" indent="0">
              <a:lnSpc>
                <a:spcPts val="1500"/>
              </a:lnSpc>
              <a:spcBef>
                <a:spcPts val="0"/>
              </a:spcBef>
              <a:spcAft>
                <a:spcPts val="800"/>
              </a:spcAft>
              <a:buNone/>
            </a:pPr>
            <a:r>
              <a:rPr lang="en-US" sz="4800" dirty="0">
                <a:solidFill>
                  <a:srgbClr val="656568"/>
                </a:solidFill>
                <a:effectLst/>
                <a:latin typeface="Open Sans" panose="020B0606030504020204" pitchFamily="34" charset="0"/>
                <a:ea typeface="Times New Roman" panose="02020603050405020304" pitchFamily="18" charset="0"/>
                <a:cs typeface="Times New Roman" panose="02020603050405020304" pitchFamily="18" charset="0"/>
              </a:rPr>
              <a:t>Competencies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1500"/>
              </a:spcBef>
              <a:spcAft>
                <a:spcPts val="750"/>
              </a:spcAft>
              <a:buNone/>
            </a:pPr>
            <a:r>
              <a:rPr lang="en-US" sz="4800" spc="-75" dirty="0">
                <a:solidFill>
                  <a:srgbClr val="656568"/>
                </a:solidFill>
                <a:effectLst/>
                <a:latin typeface="Open Sans SemiBold" panose="020B0706030804020204" pitchFamily="34" charset="0"/>
                <a:ea typeface="Times New Roman" panose="02020603050405020304" pitchFamily="18" charset="0"/>
                <a:cs typeface="Times New Roman" panose="02020603050405020304" pitchFamily="18" charset="0"/>
              </a:rPr>
              <a:t>Your next step: Reviewer Approval - PD &amp; Objectives</a:t>
            </a:r>
            <a:r>
              <a:rPr lang="en-US" sz="4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040"/>
              </a:lnSpc>
              <a:spcBef>
                <a:spcPts val="0"/>
              </a:spcBef>
              <a:spcAft>
                <a:spcPts val="750"/>
              </a:spcAft>
              <a:buNone/>
            </a:pPr>
            <a:r>
              <a:rPr lang="en-US" sz="4800" dirty="0">
                <a:solidFill>
                  <a:srgbClr val="854D0E"/>
                </a:solidFill>
                <a:effectLst/>
                <a:latin typeface="Open Sans" panose="020B0606030504020204" pitchFamily="34" charset="0"/>
                <a:ea typeface="Times New Roman" panose="02020603050405020304" pitchFamily="18" charset="0"/>
                <a:cs typeface="Times New Roman" panose="02020603050405020304" pitchFamily="18" charset="0"/>
              </a:rPr>
              <a:t>Clicking "Go to next step" will move this review to the next step and you will be unable to return to this step</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8"/>
              </a:rPr>
              <a:t>View entire process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5" name="TextBox 4">
            <a:extLst>
              <a:ext uri="{FF2B5EF4-FFF2-40B4-BE49-F238E27FC236}">
                <a16:creationId xmlns:a16="http://schemas.microsoft.com/office/drawing/2014/main" id="{18B93846-871F-46D1-92C2-FCE7C8D55CEF}"/>
              </a:ext>
            </a:extLst>
          </p:cNvPr>
          <p:cNvSpPr txBox="1"/>
          <p:nvPr/>
        </p:nvSpPr>
        <p:spPr>
          <a:xfrm>
            <a:off x="838200" y="5774267"/>
            <a:ext cx="10456333" cy="523220"/>
          </a:xfrm>
          <a:prstGeom prst="rect">
            <a:avLst/>
          </a:prstGeom>
          <a:noFill/>
        </p:spPr>
        <p:txBody>
          <a:bodyPr wrap="square" rtlCol="0">
            <a:spAutoFit/>
          </a:bodyPr>
          <a:lstStyle/>
          <a:p>
            <a:r>
              <a:rPr lang="en-US" sz="1400" b="1" dirty="0"/>
              <a:t>You have now completed the first step in the EPP process.  The EPP has been forwarded to your supervisor (Reviewer) for review.  You will receive an email notifying you when they have approved the EPP.</a:t>
            </a:r>
          </a:p>
        </p:txBody>
      </p:sp>
    </p:spTree>
    <p:extLst>
      <p:ext uri="{BB962C8B-B14F-4D97-AF65-F5344CB8AC3E}">
        <p14:creationId xmlns:p14="http://schemas.microsoft.com/office/powerpoint/2010/main" val="723204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4178-0019-4321-ABEA-5525D33A6E0D}"/>
              </a:ext>
            </a:extLst>
          </p:cNvPr>
          <p:cNvSpPr>
            <a:spLocks noGrp="1"/>
          </p:cNvSpPr>
          <p:nvPr>
            <p:ph type="title"/>
          </p:nvPr>
        </p:nvSpPr>
        <p:spPr>
          <a:xfrm>
            <a:off x="838200" y="365126"/>
            <a:ext cx="10515600" cy="490008"/>
          </a:xfrm>
        </p:spPr>
        <p:txBody>
          <a:bodyPr>
            <a:normAutofit fontScale="90000"/>
          </a:bodyPr>
          <a:lstStyle/>
          <a:p>
            <a:pPr algn="ctr"/>
            <a:r>
              <a:rPr lang="en-US" sz="3200" dirty="0"/>
              <a:t>Example Email to Supervisor for Review </a:t>
            </a:r>
          </a:p>
        </p:txBody>
      </p:sp>
      <p:sp>
        <p:nvSpPr>
          <p:cNvPr id="3" name="Content Placeholder 2">
            <a:extLst>
              <a:ext uri="{FF2B5EF4-FFF2-40B4-BE49-F238E27FC236}">
                <a16:creationId xmlns:a16="http://schemas.microsoft.com/office/drawing/2014/main" id="{D00FFBE0-0015-4558-A73A-5B8B7D16E4F5}"/>
              </a:ext>
            </a:extLst>
          </p:cNvPr>
          <p:cNvSpPr>
            <a:spLocks noGrp="1"/>
          </p:cNvSpPr>
          <p:nvPr>
            <p:ph idx="1"/>
          </p:nvPr>
        </p:nvSpPr>
        <p:spPr>
          <a:xfrm>
            <a:off x="838200" y="1007533"/>
            <a:ext cx="10515600" cy="4318000"/>
          </a:xfrm>
        </p:spPr>
        <p:txBody>
          <a:bodyPr>
            <a:normAutofit/>
          </a:bodyPr>
          <a:lstStyle/>
          <a:p>
            <a:pPr marL="0" marR="0" indent="0">
              <a:spcBef>
                <a:spcPts val="0"/>
              </a:spcBef>
              <a:spcAft>
                <a:spcPts val="0"/>
              </a:spcAft>
              <a:buNone/>
            </a:pPr>
            <a:r>
              <a:rPr lang="en-US" sz="1400" b="1" dirty="0">
                <a:effectLst/>
                <a:latin typeface="Calibri" panose="020F0502020204030204" pitchFamily="34" charset="0"/>
                <a:ea typeface="Calibri" panose="020F0502020204030204" pitchFamily="34" charset="0"/>
              </a:rPr>
              <a:t>From:</a:t>
            </a:r>
            <a:r>
              <a:rPr lang="en-US" sz="1400" dirty="0">
                <a:effectLst/>
                <a:latin typeface="Calibri" panose="020F0502020204030204" pitchFamily="34" charset="0"/>
                <a:ea typeface="Calibri" panose="020F0502020204030204" pitchFamily="34" charset="0"/>
              </a:rPr>
              <a:t> COV Performance Team &lt;</a:t>
            </a:r>
            <a:r>
              <a:rPr lang="en-US" sz="1400" u="sng" dirty="0">
                <a:solidFill>
                  <a:srgbClr val="0000FF"/>
                </a:solidFill>
                <a:effectLst/>
                <a:latin typeface="Calibri" panose="020F0502020204030204" pitchFamily="34" charset="0"/>
                <a:ea typeface="Calibri" panose="020F0502020204030204" pitchFamily="34" charset="0"/>
                <a:hlinkClick r:id="rId2"/>
              </a:rPr>
              <a:t>noreply-1125@mail.pageuppeople.com</a:t>
            </a:r>
            <a:r>
              <a:rPr lang="en-US" sz="1400" dirty="0">
                <a:effectLst/>
                <a:latin typeface="Calibri" panose="020F0502020204030204" pitchFamily="34" charset="0"/>
                <a:ea typeface="Calibri" panose="020F0502020204030204" pitchFamily="34" charset="0"/>
              </a:rPr>
              <a:t>&gt; </a:t>
            </a:r>
            <a:br>
              <a:rPr lang="en-US" sz="1400" dirty="0">
                <a:effectLst/>
                <a:latin typeface="Calibri" panose="020F0502020204030204" pitchFamily="34" charset="0"/>
                <a:ea typeface="Calibri" panose="020F0502020204030204" pitchFamily="34" charset="0"/>
              </a:rPr>
            </a:br>
            <a:r>
              <a:rPr lang="en-US" sz="1400" b="1" dirty="0">
                <a:effectLst/>
                <a:latin typeface="Calibri" panose="020F0502020204030204" pitchFamily="34" charset="0"/>
                <a:ea typeface="Calibri" panose="020F0502020204030204" pitchFamily="34" charset="0"/>
              </a:rPr>
              <a:t>Sent:</a:t>
            </a:r>
            <a:r>
              <a:rPr lang="en-US" sz="1400" dirty="0">
                <a:effectLst/>
                <a:latin typeface="Calibri" panose="020F0502020204030204" pitchFamily="34" charset="0"/>
                <a:ea typeface="Calibri" panose="020F0502020204030204" pitchFamily="34" charset="0"/>
              </a:rPr>
              <a:t> Thursday, August 21, 2025 10:19 AM</a:t>
            </a:r>
            <a:br>
              <a:rPr lang="en-US" sz="1400" dirty="0">
                <a:effectLst/>
                <a:latin typeface="Calibri" panose="020F0502020204030204" pitchFamily="34" charset="0"/>
                <a:ea typeface="Calibri" panose="020F0502020204030204" pitchFamily="34" charset="0"/>
              </a:rPr>
            </a:br>
            <a:r>
              <a:rPr lang="en-US" sz="1400" b="1" dirty="0">
                <a:effectLst/>
                <a:latin typeface="Calibri" panose="020F0502020204030204" pitchFamily="34" charset="0"/>
                <a:ea typeface="Calibri" panose="020F0502020204030204" pitchFamily="34" charset="0"/>
              </a:rPr>
              <a:t>To:</a:t>
            </a:r>
            <a:r>
              <a:rPr lang="en-US" sz="1400" dirty="0">
                <a:effectLst/>
                <a:latin typeface="Calibri" panose="020F0502020204030204" pitchFamily="34" charset="0"/>
                <a:ea typeface="Calibri" panose="020F0502020204030204" pitchFamily="34" charset="0"/>
              </a:rPr>
              <a:t> (Reviewer)</a:t>
            </a:r>
            <a:br>
              <a:rPr lang="en-US" sz="1400" dirty="0">
                <a:effectLst/>
                <a:latin typeface="Calibri" panose="020F0502020204030204" pitchFamily="34" charset="0"/>
                <a:ea typeface="Calibri" panose="020F0502020204030204" pitchFamily="34" charset="0"/>
              </a:rPr>
            </a:br>
            <a:r>
              <a:rPr lang="en-US" sz="1400" b="1" dirty="0">
                <a:effectLst/>
                <a:latin typeface="Calibri" panose="020F0502020204030204" pitchFamily="34" charset="0"/>
                <a:ea typeface="Calibri" panose="020F0502020204030204" pitchFamily="34" charset="0"/>
              </a:rPr>
              <a:t>Subject:</a:t>
            </a:r>
            <a:r>
              <a:rPr lang="en-US" sz="1400" dirty="0">
                <a:effectLst/>
                <a:latin typeface="Calibri" panose="020F0502020204030204" pitchFamily="34" charset="0"/>
                <a:ea typeface="Calibri" panose="020F0502020204030204" pitchFamily="34" charset="0"/>
              </a:rPr>
              <a:t> Review Employee Performance Profile</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 </a:t>
            </a:r>
          </a:p>
          <a:p>
            <a:pPr marL="0" marR="0" indent="0">
              <a:buNone/>
            </a:pPr>
            <a:r>
              <a:rPr lang="en-US" sz="1400" dirty="0">
                <a:effectLst/>
                <a:latin typeface="Calibri" panose="020F0502020204030204" pitchFamily="34" charset="0"/>
                <a:ea typeface="Calibri" panose="020F0502020204030204" pitchFamily="34" charset="0"/>
              </a:rPr>
              <a:t>Hi Reviewer, </a:t>
            </a:r>
          </a:p>
          <a:p>
            <a:pPr marL="0" marR="0" indent="0">
              <a:buNone/>
            </a:pPr>
            <a:r>
              <a:rPr lang="en-US" sz="1400" dirty="0">
                <a:effectLst/>
                <a:latin typeface="Calibri" panose="020F0502020204030204" pitchFamily="34" charset="0"/>
                <a:ea typeface="Calibri" panose="020F0502020204030204" pitchFamily="34" charset="0"/>
              </a:rPr>
              <a:t>You are reviewing and approving the Employee Performance Profile for Jane Doe completed by Supervisor for this performance cycle.</a:t>
            </a:r>
          </a:p>
          <a:p>
            <a:pPr marL="0" marR="0" indent="0">
              <a:buNone/>
            </a:pPr>
            <a:r>
              <a:rPr lang="en-US" sz="1400" b="1" dirty="0">
                <a:effectLst/>
                <a:latin typeface="Calibri" panose="020F0502020204030204" pitchFamily="34" charset="0"/>
                <a:ea typeface="Calibri" panose="020F0502020204030204" pitchFamily="34" charset="0"/>
              </a:rPr>
              <a:t>What you need to do now:</a:t>
            </a:r>
            <a:endParaRPr lang="en-US" sz="1400" dirty="0">
              <a:effectLst/>
              <a:latin typeface="Calibri" panose="020F0502020204030204" pitchFamily="34" charset="0"/>
              <a:ea typeface="Calibri" panose="020F0502020204030204" pitchFamily="34" charset="0"/>
            </a:endParaRPr>
          </a:p>
          <a:p>
            <a:pPr marL="0" marR="0" indent="0">
              <a:buNone/>
            </a:pPr>
            <a:r>
              <a:rPr lang="en-US" sz="1400" dirty="0">
                <a:effectLst/>
                <a:latin typeface="Calibri" panose="020F0502020204030204" pitchFamily="34" charset="0"/>
                <a:ea typeface="Calibri" panose="020F0502020204030204" pitchFamily="34" charset="0"/>
              </a:rPr>
              <a:t>This is your opportunity to review the position description, performance objectives, competencies and development plan for Jane. </a:t>
            </a:r>
          </a:p>
          <a:p>
            <a:pPr marL="0" marR="0" indent="0">
              <a:buNone/>
            </a:pPr>
            <a:r>
              <a:rPr lang="en-US" sz="1400" b="1" dirty="0">
                <a:effectLst/>
                <a:latin typeface="Calibri" panose="020F0502020204030204" pitchFamily="34" charset="0"/>
                <a:ea typeface="Calibri" panose="020F0502020204030204" pitchFamily="34" charset="0"/>
              </a:rPr>
              <a:t>What happens next:</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rPr>
              <a:t>After logging in, hover over "My Team" tab at the top, click "Performance Reviews", find Jane’s review and click "Open Review."</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rPr>
              <a:t>Review the EPP. If you have any questions or changes, please discuss with Manager 1.</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rPr>
              <a:t>Click on the "Go to next step" button on the final page to provide your approval.</a:t>
            </a:r>
            <a:endParaRPr lang="en-US" sz="1400" dirty="0">
              <a:effectLst/>
              <a:latin typeface="Calibri" panose="020F0502020204030204" pitchFamily="34" charset="0"/>
              <a:ea typeface="Calibri" panose="020F0502020204030204" pitchFamily="34" charset="0"/>
            </a:endParaRPr>
          </a:p>
          <a:p>
            <a:pPr marL="0" marR="0" indent="0">
              <a:buNone/>
            </a:pPr>
            <a:r>
              <a:rPr lang="en-US" sz="1400" dirty="0">
                <a:effectLst/>
                <a:latin typeface="Calibri" panose="020F0502020204030204" pitchFamily="34" charset="0"/>
                <a:ea typeface="Calibri" panose="020F0502020204030204" pitchFamily="34" charset="0"/>
              </a:rPr>
              <a:t>To log into Jane’s Employee Performance Profile click on the following link:</a:t>
            </a:r>
          </a:p>
          <a:p>
            <a:pPr marL="0" marR="0" lvl="0" indent="0">
              <a:spcBef>
                <a:spcPts val="0"/>
              </a:spcBef>
              <a:spcAft>
                <a:spcPts val="0"/>
              </a:spcAft>
              <a:buSzPts val="1000"/>
              <a:buNone/>
              <a:tabLst>
                <a:tab pos="457200" algn="l"/>
              </a:tabLst>
            </a:pPr>
            <a:r>
              <a:rPr lang="en-US" sz="1400" b="1" dirty="0">
                <a:effectLst/>
                <a:latin typeface="Calibri" panose="020F0502020204030204" pitchFamily="34" charset="0"/>
                <a:ea typeface="Times New Roman" panose="02020603050405020304" pitchFamily="18" charset="0"/>
              </a:rPr>
              <a:t>COV network users:</a:t>
            </a:r>
            <a:r>
              <a:rPr lang="en-US" sz="1400" dirty="0">
                <a:effectLst/>
                <a:latin typeface="Calibri" panose="020F0502020204030204" pitchFamily="34" charset="0"/>
                <a:ea typeface="Times New Roman" panose="02020603050405020304" pitchFamily="18" charset="0"/>
              </a:rPr>
              <a:t> click </a:t>
            </a:r>
            <a:r>
              <a:rPr lang="en-US" sz="1400" u="sng" dirty="0">
                <a:solidFill>
                  <a:srgbClr val="0000FF"/>
                </a:solidFill>
                <a:effectLst/>
                <a:latin typeface="Calibri" panose="020F0502020204030204" pitchFamily="34" charset="0"/>
                <a:ea typeface="Times New Roman" panose="02020603050405020304" pitchFamily="18" charset="0"/>
                <a:hlinkClick r:id="rId3"/>
              </a:rPr>
              <a:t>Login to Employee Services</a:t>
            </a:r>
            <a:r>
              <a:rPr lang="en-US" sz="1400" dirty="0">
                <a:effectLst/>
                <a:latin typeface="Calibri" panose="020F0502020204030204" pitchFamily="34" charset="0"/>
                <a:ea typeface="Times New Roman" panose="02020603050405020304" pitchFamily="18" charset="0"/>
              </a:rPr>
              <a:t>.</a:t>
            </a:r>
            <a:endParaRPr lang="en-US" sz="1400" dirty="0">
              <a:effectLst/>
              <a:latin typeface="Calibri" panose="020F0502020204030204" pitchFamily="34" charset="0"/>
              <a:ea typeface="Calibri" panose="020F0502020204030204" pitchFamily="34" charset="0"/>
            </a:endParaRPr>
          </a:p>
          <a:p>
            <a:pPr marL="0" marR="0" lvl="0" indent="0">
              <a:spcBef>
                <a:spcPts val="0"/>
              </a:spcBef>
              <a:spcAft>
                <a:spcPts val="0"/>
              </a:spcAft>
              <a:buSzPts val="1000"/>
              <a:buNone/>
              <a:tabLst>
                <a:tab pos="457200" algn="l"/>
              </a:tabLst>
            </a:pPr>
            <a:r>
              <a:rPr lang="en-US" sz="1400" b="1" dirty="0">
                <a:effectLst/>
                <a:highlight>
                  <a:srgbClr val="FFFF00"/>
                </a:highlight>
                <a:latin typeface="Calibri" panose="020F0502020204030204" pitchFamily="34" charset="0"/>
                <a:ea typeface="Times New Roman" panose="02020603050405020304" pitchFamily="18" charset="0"/>
              </a:rPr>
              <a:t>Non-COV network users:</a:t>
            </a:r>
            <a:r>
              <a:rPr lang="en-US" sz="1400" dirty="0">
                <a:effectLst/>
                <a:highlight>
                  <a:srgbClr val="FFFF00"/>
                </a:highlight>
                <a:latin typeface="Calibri" panose="020F0502020204030204" pitchFamily="34" charset="0"/>
                <a:ea typeface="Times New Roman" panose="02020603050405020304" pitchFamily="18" charset="0"/>
              </a:rPr>
              <a:t> click </a:t>
            </a:r>
            <a:r>
              <a:rPr lang="en-US" sz="1400" u="sng" dirty="0">
                <a:solidFill>
                  <a:srgbClr val="0000FF"/>
                </a:solidFill>
                <a:effectLst/>
                <a:highlight>
                  <a:srgbClr val="FFFF00"/>
                </a:highlight>
                <a:latin typeface="Calibri" panose="020F0502020204030204" pitchFamily="34" charset="0"/>
                <a:ea typeface="Times New Roman" panose="02020603050405020304" pitchFamily="18" charset="0"/>
                <a:hlinkClick r:id="rId4"/>
              </a:rPr>
              <a:t>Login to Employee Services - non COV network</a:t>
            </a:r>
            <a:endParaRPr lang="en-US" sz="1400" dirty="0">
              <a:effectLst/>
              <a:latin typeface="Calibri" panose="020F0502020204030204" pitchFamily="34" charset="0"/>
              <a:ea typeface="Calibri" panose="020F0502020204030204" pitchFamily="34" charset="0"/>
            </a:endParaRPr>
          </a:p>
          <a:p>
            <a:pPr marL="0" marR="0" indent="0">
              <a:buNone/>
            </a:pPr>
            <a:r>
              <a:rPr lang="en-US" sz="1400" dirty="0">
                <a:effectLst/>
                <a:latin typeface="Calibri" panose="020F0502020204030204" pitchFamily="34" charset="0"/>
                <a:ea typeface="Calibri" panose="020F0502020204030204" pitchFamily="34" charset="0"/>
              </a:rPr>
              <a:t>Please contact your Agency HR Department with any questions.</a:t>
            </a:r>
          </a:p>
          <a:p>
            <a:endParaRPr lang="en-US" dirty="0"/>
          </a:p>
        </p:txBody>
      </p:sp>
      <p:sp>
        <p:nvSpPr>
          <p:cNvPr id="4" name="TextBox 3">
            <a:extLst>
              <a:ext uri="{FF2B5EF4-FFF2-40B4-BE49-F238E27FC236}">
                <a16:creationId xmlns:a16="http://schemas.microsoft.com/office/drawing/2014/main" id="{B0176E7F-B2F0-40E8-9DB2-86C7C705E901}"/>
              </a:ext>
            </a:extLst>
          </p:cNvPr>
          <p:cNvSpPr txBox="1"/>
          <p:nvPr/>
        </p:nvSpPr>
        <p:spPr>
          <a:xfrm>
            <a:off x="745067" y="5706533"/>
            <a:ext cx="10236200" cy="523220"/>
          </a:xfrm>
          <a:prstGeom prst="rect">
            <a:avLst/>
          </a:prstGeom>
          <a:noFill/>
        </p:spPr>
        <p:txBody>
          <a:bodyPr wrap="square" rtlCol="0">
            <a:spAutoFit/>
          </a:bodyPr>
          <a:lstStyle/>
          <a:p>
            <a:r>
              <a:rPr lang="en-US" sz="1400" b="1" dirty="0"/>
              <a:t>Reviewer, please follow the directions on this email to review/change/add to the EPP.  Click “Go to Next Step”  button to approve and send the EPP back to the manager.</a:t>
            </a:r>
          </a:p>
        </p:txBody>
      </p:sp>
    </p:spTree>
    <p:extLst>
      <p:ext uri="{BB962C8B-B14F-4D97-AF65-F5344CB8AC3E}">
        <p14:creationId xmlns:p14="http://schemas.microsoft.com/office/powerpoint/2010/main" val="2002150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9ECC-3BAB-4350-9898-B481929AC2AE}"/>
              </a:ext>
            </a:extLst>
          </p:cNvPr>
          <p:cNvSpPr>
            <a:spLocks noGrp="1"/>
          </p:cNvSpPr>
          <p:nvPr>
            <p:ph type="title"/>
          </p:nvPr>
        </p:nvSpPr>
        <p:spPr>
          <a:xfrm>
            <a:off x="838200" y="365126"/>
            <a:ext cx="10515600" cy="439208"/>
          </a:xfrm>
        </p:spPr>
        <p:txBody>
          <a:bodyPr>
            <a:normAutofit fontScale="90000"/>
          </a:bodyPr>
          <a:lstStyle/>
          <a:p>
            <a:pPr algn="ctr"/>
            <a:r>
              <a:rPr lang="en-US" sz="3200" dirty="0"/>
              <a:t>Example Email After Supervisor (Reviewer) Approval </a:t>
            </a:r>
          </a:p>
        </p:txBody>
      </p:sp>
      <p:sp>
        <p:nvSpPr>
          <p:cNvPr id="3" name="Content Placeholder 2">
            <a:extLst>
              <a:ext uri="{FF2B5EF4-FFF2-40B4-BE49-F238E27FC236}">
                <a16:creationId xmlns:a16="http://schemas.microsoft.com/office/drawing/2014/main" id="{D7266AF4-05B9-494B-BDED-3A4CB7B39991}"/>
              </a:ext>
            </a:extLst>
          </p:cNvPr>
          <p:cNvSpPr>
            <a:spLocks noGrp="1"/>
          </p:cNvSpPr>
          <p:nvPr>
            <p:ph idx="1"/>
          </p:nvPr>
        </p:nvSpPr>
        <p:spPr>
          <a:xfrm>
            <a:off x="838200" y="1016001"/>
            <a:ext cx="10515600" cy="4394200"/>
          </a:xfrm>
        </p:spPr>
        <p:txBody>
          <a:bodyPr>
            <a:normAutofit lnSpcReduction="10000"/>
          </a:bodyPr>
          <a:lstStyle/>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From:</a:t>
            </a:r>
            <a:r>
              <a:rPr lang="en-US" sz="1800" dirty="0">
                <a:effectLst/>
                <a:latin typeface="Calibri" panose="020F0502020204030204" pitchFamily="34" charset="0"/>
                <a:ea typeface="Calibri" panose="020F0502020204030204" pitchFamily="34" charset="0"/>
              </a:rPr>
              <a:t> COV Performance Team &lt;</a:t>
            </a:r>
            <a:r>
              <a:rPr lang="en-US" sz="1800" u="sng" dirty="0">
                <a:solidFill>
                  <a:srgbClr val="0000FF"/>
                </a:solidFill>
                <a:effectLst/>
                <a:latin typeface="Calibri" panose="020F0502020204030204" pitchFamily="34" charset="0"/>
                <a:ea typeface="Calibri" panose="020F0502020204030204" pitchFamily="34" charset="0"/>
                <a:hlinkClick r:id="rId2"/>
              </a:rPr>
              <a:t>noreply-1125@mail.pageuppeople.com</a:t>
            </a:r>
            <a:r>
              <a:rPr lang="en-US" sz="1800" dirty="0">
                <a:effectLst/>
                <a:latin typeface="Calibri" panose="020F0502020204030204" pitchFamily="34" charset="0"/>
                <a:ea typeface="Calibri" panose="020F0502020204030204" pitchFamily="34" charset="0"/>
              </a:rPr>
              <a:t>&gt; </a:t>
            </a:r>
            <a:br>
              <a:rPr lang="en-US" sz="1800" dirty="0">
                <a:effectLst/>
                <a:latin typeface="Calibri" panose="020F0502020204030204" pitchFamily="34" charset="0"/>
                <a:ea typeface="Calibri" panose="020F0502020204030204" pitchFamily="34" charset="0"/>
              </a:rPr>
            </a:br>
            <a:r>
              <a:rPr lang="en-US" sz="1800" b="1" dirty="0">
                <a:effectLst/>
                <a:latin typeface="Calibri" panose="020F0502020204030204" pitchFamily="34" charset="0"/>
                <a:ea typeface="Calibri" panose="020F0502020204030204" pitchFamily="34" charset="0"/>
              </a:rPr>
              <a:t>Sent:</a:t>
            </a:r>
            <a:r>
              <a:rPr lang="en-US" sz="1800" dirty="0">
                <a:effectLst/>
                <a:latin typeface="Calibri" panose="020F0502020204030204" pitchFamily="34" charset="0"/>
                <a:ea typeface="Calibri" panose="020F0502020204030204" pitchFamily="34" charset="0"/>
              </a:rPr>
              <a:t> Thursday, August 21, 2025 4:46 PM</a:t>
            </a:r>
            <a:br>
              <a:rPr lang="en-US" sz="1800" dirty="0">
                <a:effectLst/>
                <a:latin typeface="Calibri" panose="020F0502020204030204" pitchFamily="34" charset="0"/>
                <a:ea typeface="Calibri" panose="020F0502020204030204" pitchFamily="34" charset="0"/>
              </a:rPr>
            </a:br>
            <a:r>
              <a:rPr lang="en-US" sz="1800" b="1" dirty="0">
                <a:effectLst/>
                <a:latin typeface="Calibri" panose="020F0502020204030204" pitchFamily="34" charset="0"/>
                <a:ea typeface="Calibri" panose="020F0502020204030204" pitchFamily="34" charset="0"/>
              </a:rPr>
              <a:t>To:</a:t>
            </a:r>
            <a:r>
              <a:rPr lang="en-US" sz="1800" dirty="0">
                <a:effectLst/>
                <a:latin typeface="Calibri" panose="020F0502020204030204" pitchFamily="34" charset="0"/>
                <a:ea typeface="Calibri" panose="020F0502020204030204" pitchFamily="34" charset="0"/>
              </a:rPr>
              <a:t> Supervisor</a:t>
            </a:r>
            <a:br>
              <a:rPr lang="en-US" sz="1800" dirty="0">
                <a:effectLst/>
                <a:latin typeface="Calibri" panose="020F0502020204030204" pitchFamily="34" charset="0"/>
                <a:ea typeface="Calibri" panose="020F0502020204030204" pitchFamily="34" charset="0"/>
              </a:rPr>
            </a:br>
            <a:r>
              <a:rPr lang="en-US" sz="1800" b="1" dirty="0">
                <a:effectLst/>
                <a:latin typeface="Calibri" panose="020F0502020204030204" pitchFamily="34" charset="0"/>
                <a:ea typeface="Calibri" panose="020F0502020204030204" pitchFamily="34" charset="0"/>
              </a:rPr>
              <a:t>Subject:</a:t>
            </a:r>
            <a:r>
              <a:rPr lang="en-US" sz="1800" dirty="0">
                <a:effectLst/>
                <a:latin typeface="Calibri" panose="020F0502020204030204" pitchFamily="34" charset="0"/>
                <a:ea typeface="Calibri" panose="020F0502020204030204" pitchFamily="34" charset="0"/>
              </a:rPr>
              <a:t> Meet with Employee to Review EPP</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buNone/>
            </a:pPr>
            <a:r>
              <a:rPr lang="en-US" sz="1800" dirty="0">
                <a:effectLst/>
                <a:latin typeface="Calibri" panose="020F0502020204030204" pitchFamily="34" charset="0"/>
                <a:ea typeface="Calibri" panose="020F0502020204030204" pitchFamily="34" charset="0"/>
              </a:rPr>
              <a:t>Dear Supervisor,</a:t>
            </a:r>
          </a:p>
          <a:p>
            <a:pPr marL="0" marR="0" indent="0">
              <a:buNone/>
            </a:pPr>
            <a:r>
              <a:rPr lang="en-US" sz="1800" dirty="0">
                <a:effectLst/>
                <a:latin typeface="Calibri" panose="020F0502020204030204" pitchFamily="34" charset="0"/>
                <a:ea typeface="Calibri" panose="020F0502020204030204" pitchFamily="34" charset="0"/>
              </a:rPr>
              <a:t>Your supervisor (Reviewer) has completed their review of the Employee Performance Profile (EPP) for Jane Doe.  </a:t>
            </a:r>
          </a:p>
          <a:p>
            <a:pPr marL="0" marR="0" indent="0">
              <a:buNone/>
            </a:pPr>
            <a:r>
              <a:rPr lang="en-US" sz="1800" b="1" dirty="0">
                <a:effectLst/>
                <a:latin typeface="Calibri" panose="020F0502020204030204" pitchFamily="34" charset="0"/>
                <a:ea typeface="Calibri" panose="020F0502020204030204" pitchFamily="34" charset="0"/>
              </a:rPr>
              <a:t>What you need to do now:</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Review EPP for any changes made by your supervisor (Reviewer).</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Schedule a meeting with Jane Doe to review their EPP.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Click "I agree" on the Next Steps page to send the EPP to Jane Doe.</a:t>
            </a:r>
            <a:endParaRPr lang="en-US" sz="1800" dirty="0">
              <a:effectLst/>
              <a:latin typeface="Calibri" panose="020F0502020204030204" pitchFamily="34" charset="0"/>
              <a:ea typeface="Calibri" panose="020F0502020204030204" pitchFamily="34" charset="0"/>
            </a:endParaRPr>
          </a:p>
          <a:p>
            <a:pPr marL="0" marR="0"/>
            <a:r>
              <a:rPr lang="en-US" sz="1800" dirty="0">
                <a:effectLst/>
                <a:latin typeface="Calibri" panose="020F0502020204030204" pitchFamily="34" charset="0"/>
                <a:ea typeface="Calibri" panose="020F0502020204030204" pitchFamily="34" charset="0"/>
              </a:rPr>
              <a:t>To access Jane Doe’s EPP:</a:t>
            </a: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COV network users:</a:t>
            </a:r>
            <a:r>
              <a:rPr lang="en-US" sz="1800" dirty="0">
                <a:effectLst/>
                <a:latin typeface="Calibri" panose="020F0502020204030204" pitchFamily="34" charset="0"/>
                <a:ea typeface="Times New Roman" panose="02020603050405020304" pitchFamily="18" charset="0"/>
              </a:rPr>
              <a:t> click </a:t>
            </a:r>
            <a:r>
              <a:rPr lang="en-US" sz="1800" u="sng" dirty="0">
                <a:solidFill>
                  <a:srgbClr val="0000FF"/>
                </a:solidFill>
                <a:effectLst/>
                <a:latin typeface="Calibri" panose="020F0502020204030204" pitchFamily="34" charset="0"/>
                <a:ea typeface="Times New Roman" panose="02020603050405020304" pitchFamily="18" charset="0"/>
                <a:hlinkClick r:id="rId3"/>
              </a:rPr>
              <a:t>Login to Employee Services</a:t>
            </a:r>
            <a:r>
              <a:rPr lang="en-US" sz="1800" dirty="0">
                <a:effectLst/>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Non-COV network users:</a:t>
            </a:r>
            <a:r>
              <a:rPr lang="en-US" sz="1800" dirty="0">
                <a:effectLst/>
                <a:latin typeface="Calibri" panose="020F0502020204030204" pitchFamily="34" charset="0"/>
                <a:ea typeface="Times New Roman" panose="02020603050405020304" pitchFamily="18" charset="0"/>
              </a:rPr>
              <a:t> click</a:t>
            </a:r>
            <a:r>
              <a:rPr lang="en-US" sz="1800" dirty="0">
                <a:effectLst/>
                <a:highlight>
                  <a:srgbClr val="FFFF00"/>
                </a:highlight>
                <a:latin typeface="Calibri" panose="020F0502020204030204" pitchFamily="34" charset="0"/>
                <a:ea typeface="Times New Roman" panose="02020603050405020304" pitchFamily="18" charset="0"/>
              </a:rPr>
              <a:t> </a:t>
            </a:r>
            <a:r>
              <a:rPr lang="en-US" sz="1800" u="sng" dirty="0">
                <a:solidFill>
                  <a:srgbClr val="0000FF"/>
                </a:solidFill>
                <a:effectLst/>
                <a:highlight>
                  <a:srgbClr val="FFFF00"/>
                </a:highlight>
                <a:latin typeface="Calibri" panose="020F0502020204030204" pitchFamily="34" charset="0"/>
                <a:ea typeface="Times New Roman" panose="02020603050405020304" pitchFamily="18" charset="0"/>
                <a:hlinkClick r:id="rId4"/>
              </a:rPr>
              <a:t>Login to Employee Services - non COV network</a:t>
            </a:r>
            <a:endParaRPr lang="en-US" sz="1800" dirty="0">
              <a:effectLst/>
              <a:highlight>
                <a:srgbClr val="FFFF00"/>
              </a:highlight>
              <a:latin typeface="Calibri" panose="020F0502020204030204" pitchFamily="34" charset="0"/>
              <a:ea typeface="Calibri" panose="020F0502020204030204" pitchFamily="34" charset="0"/>
            </a:endParaRPr>
          </a:p>
          <a:p>
            <a:pPr marL="0" marR="0"/>
            <a:r>
              <a:rPr lang="en-US" sz="1800" dirty="0">
                <a:effectLst/>
                <a:latin typeface="Calibri" panose="020F0502020204030204" pitchFamily="34" charset="0"/>
                <a:ea typeface="Calibri" panose="020F0502020204030204" pitchFamily="34" charset="0"/>
              </a:rPr>
              <a:t>If you have any questions, please contact your Agency HR.</a:t>
            </a:r>
          </a:p>
          <a:p>
            <a:endParaRPr lang="en-US" dirty="0"/>
          </a:p>
        </p:txBody>
      </p:sp>
      <p:sp>
        <p:nvSpPr>
          <p:cNvPr id="4" name="TextBox 3">
            <a:extLst>
              <a:ext uri="{FF2B5EF4-FFF2-40B4-BE49-F238E27FC236}">
                <a16:creationId xmlns:a16="http://schemas.microsoft.com/office/drawing/2014/main" id="{B1C202E1-D35C-4261-9D40-5FC280061A85}"/>
              </a:ext>
            </a:extLst>
          </p:cNvPr>
          <p:cNvSpPr txBox="1"/>
          <p:nvPr/>
        </p:nvSpPr>
        <p:spPr>
          <a:xfrm>
            <a:off x="838200" y="5715000"/>
            <a:ext cx="10024533" cy="307777"/>
          </a:xfrm>
          <a:prstGeom prst="rect">
            <a:avLst/>
          </a:prstGeom>
          <a:noFill/>
        </p:spPr>
        <p:txBody>
          <a:bodyPr wrap="square" rtlCol="0">
            <a:spAutoFit/>
          </a:bodyPr>
          <a:lstStyle/>
          <a:p>
            <a:r>
              <a:rPr lang="en-US" sz="1400" b="1" dirty="0"/>
              <a:t>Email received after the Reviewer has approved the EPP.  Follow the instructions listed above to send the EPP to the employee.</a:t>
            </a:r>
          </a:p>
        </p:txBody>
      </p:sp>
    </p:spTree>
    <p:extLst>
      <p:ext uri="{BB962C8B-B14F-4D97-AF65-F5344CB8AC3E}">
        <p14:creationId xmlns:p14="http://schemas.microsoft.com/office/powerpoint/2010/main" val="405598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A1A0-0BA2-4FD1-B881-2326887B53C0}"/>
              </a:ext>
            </a:extLst>
          </p:cNvPr>
          <p:cNvSpPr>
            <a:spLocks noGrp="1"/>
          </p:cNvSpPr>
          <p:nvPr>
            <p:ph type="title"/>
          </p:nvPr>
        </p:nvSpPr>
        <p:spPr>
          <a:xfrm>
            <a:off x="838200" y="365126"/>
            <a:ext cx="10515600" cy="473074"/>
          </a:xfrm>
        </p:spPr>
        <p:txBody>
          <a:bodyPr>
            <a:normAutofit fontScale="90000"/>
          </a:bodyPr>
          <a:lstStyle/>
          <a:p>
            <a:pPr algn="ctr"/>
            <a:r>
              <a:rPr lang="en-US" sz="3200" dirty="0"/>
              <a:t>Email </a:t>
            </a:r>
            <a:r>
              <a:rPr lang="en-US" sz="3600" dirty="0"/>
              <a:t>Initiating</a:t>
            </a:r>
            <a:r>
              <a:rPr lang="en-US" sz="3200" dirty="0"/>
              <a:t> Employee Performance Profile (EPP)</a:t>
            </a:r>
          </a:p>
        </p:txBody>
      </p:sp>
      <p:sp>
        <p:nvSpPr>
          <p:cNvPr id="3" name="Content Placeholder 2">
            <a:extLst>
              <a:ext uri="{FF2B5EF4-FFF2-40B4-BE49-F238E27FC236}">
                <a16:creationId xmlns:a16="http://schemas.microsoft.com/office/drawing/2014/main" id="{36F9DAB8-0109-4B4F-8351-EEB414335833}"/>
              </a:ext>
            </a:extLst>
          </p:cNvPr>
          <p:cNvSpPr>
            <a:spLocks noGrp="1"/>
          </p:cNvSpPr>
          <p:nvPr>
            <p:ph idx="1"/>
          </p:nvPr>
        </p:nvSpPr>
        <p:spPr>
          <a:xfrm>
            <a:off x="838200" y="982134"/>
            <a:ext cx="10515600" cy="5046133"/>
          </a:xfrm>
        </p:spPr>
        <p:txBody>
          <a:bodyPr>
            <a:normAutofit fontScale="92500" lnSpcReduction="10000"/>
          </a:bodyPr>
          <a:lstStyle/>
          <a:p>
            <a:pPr marL="0" marR="0"/>
            <a:r>
              <a:rPr lang="en-US" sz="1100" dirty="0">
                <a:effectLst/>
                <a:latin typeface="Calibri" panose="020F0502020204030204" pitchFamily="34" charset="0"/>
                <a:ea typeface="Calibri" panose="020F0502020204030204" pitchFamily="34" charset="0"/>
              </a:rPr>
              <a:t>Dear </a:t>
            </a:r>
            <a:r>
              <a:rPr lang="en-US" sz="1100" dirty="0">
                <a:effectLst/>
                <a:highlight>
                  <a:srgbClr val="D3D3D3"/>
                </a:highlight>
                <a:latin typeface="Calibri" panose="020F0502020204030204" pitchFamily="34" charset="0"/>
                <a:ea typeface="Calibri" panose="020F0502020204030204" pitchFamily="34" charset="0"/>
              </a:rPr>
              <a:t>Supervisor,</a:t>
            </a:r>
            <a:endParaRPr lang="en-US" sz="1100" dirty="0">
              <a:effectLst/>
              <a:latin typeface="Calibri" panose="020F0502020204030204" pitchFamily="34" charset="0"/>
              <a:ea typeface="Calibri" panose="020F0502020204030204" pitchFamily="34" charset="0"/>
            </a:endParaRPr>
          </a:p>
          <a:p>
            <a:pPr marL="0" marR="0"/>
            <a:r>
              <a:rPr lang="en-US" sz="1100" dirty="0">
                <a:effectLst/>
                <a:latin typeface="Calibri" panose="020F0502020204030204" pitchFamily="34" charset="0"/>
                <a:ea typeface="Calibri" panose="020F0502020204030204" pitchFamily="34" charset="0"/>
              </a:rPr>
              <a:t>Welcome to </a:t>
            </a:r>
            <a:r>
              <a:rPr lang="en-US" sz="1100" dirty="0">
                <a:effectLst/>
                <a:highlight>
                  <a:srgbClr val="D3D3D3"/>
                </a:highlight>
                <a:latin typeface="Calibri" panose="020F0502020204030204" pitchFamily="34" charset="0"/>
                <a:ea typeface="Calibri" panose="020F0502020204030204" pitchFamily="34" charset="0"/>
              </a:rPr>
              <a:t>Jane Doe’s</a:t>
            </a:r>
            <a:r>
              <a:rPr lang="en-US" sz="1100" dirty="0">
                <a:effectLst/>
                <a:latin typeface="Calibri" panose="020F0502020204030204" pitchFamily="34" charset="0"/>
                <a:ea typeface="Calibri" panose="020F0502020204030204" pitchFamily="34" charset="0"/>
              </a:rPr>
              <a:t> Employee Performance Profile (EPP).  </a:t>
            </a:r>
          </a:p>
          <a:p>
            <a:pPr marL="0" marR="0"/>
            <a:r>
              <a:rPr lang="en-US" sz="1100" dirty="0">
                <a:effectLst/>
                <a:latin typeface="Calibri" panose="020F0502020204030204" pitchFamily="34" charset="0"/>
                <a:ea typeface="Calibri" panose="020F0502020204030204" pitchFamily="34" charset="0"/>
              </a:rPr>
              <a:t>This is where you will review and update Jane’s Employee Performance Profile for this performance cycle which is considered to be a critical job duty for all supervisors.</a:t>
            </a:r>
          </a:p>
          <a:p>
            <a:pPr marL="0" marR="0"/>
            <a:r>
              <a:rPr lang="en-US" sz="1100" b="1" dirty="0">
                <a:effectLst/>
                <a:latin typeface="Calibri" panose="020F0502020204030204" pitchFamily="34" charset="0"/>
                <a:ea typeface="Calibri" panose="020F0502020204030204" pitchFamily="34" charset="0"/>
              </a:rPr>
              <a:t>What you need to do now:</a:t>
            </a:r>
            <a:endParaRPr lang="en-US" sz="1100" dirty="0">
              <a:effectLst/>
              <a:latin typeface="Calibri" panose="020F0502020204030204" pitchFamily="34" charset="0"/>
              <a:ea typeface="Calibri" panose="020F0502020204030204" pitchFamily="34" charset="0"/>
            </a:endParaRPr>
          </a:p>
          <a:p>
            <a:pPr marL="0" marR="0"/>
            <a:r>
              <a:rPr lang="en-US" sz="1100" dirty="0">
                <a:effectLst/>
                <a:latin typeface="Calibri" panose="020F0502020204030204" pitchFamily="34" charset="0"/>
                <a:ea typeface="Calibri" panose="020F0502020204030204" pitchFamily="34" charset="0"/>
              </a:rPr>
              <a:t>This first phase of the performance management cycle involves reviewing and updating the position description, setting the performance objectives and creating a development plan which establishes Jane’s performance expectations for this year.  The steps for this phase include:</a:t>
            </a:r>
          </a:p>
          <a:p>
            <a:pPr marL="342900" marR="0" lvl="0" indent="-342900">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Use an existing position description from the library or develop a new position description.</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The Position Description should include: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Organizational Objectives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Job Duties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Purpose of Position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Knowledge, Skills and Abilities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Education, Licensure, Certification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Special Assignments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Additional Agency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Physical Demands/ Cognitive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Establish performance objectives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Create a development plan</a:t>
            </a:r>
            <a:endParaRPr lang="en-US" sz="1100" dirty="0">
              <a:effectLst/>
              <a:latin typeface="Calibri" panose="020F0502020204030204" pitchFamily="34" charset="0"/>
              <a:ea typeface="Calibri" panose="020F0502020204030204" pitchFamily="34" charset="0"/>
            </a:endParaRPr>
          </a:p>
          <a:p>
            <a:pPr marL="0" marR="0"/>
            <a:r>
              <a:rPr lang="en-US" sz="1100" b="1" dirty="0">
                <a:effectLst/>
                <a:latin typeface="Calibri" panose="020F0502020204030204" pitchFamily="34" charset="0"/>
                <a:ea typeface="Calibri" panose="020F0502020204030204" pitchFamily="34" charset="0"/>
              </a:rPr>
              <a:t>What happens next:</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Submit the EPP to </a:t>
            </a:r>
            <a:r>
              <a:rPr lang="en-US" sz="1100" dirty="0">
                <a:effectLst/>
                <a:highlight>
                  <a:srgbClr val="D3D3D3"/>
                </a:highlight>
                <a:latin typeface="Calibri" panose="020F0502020204030204" pitchFamily="34" charset="0"/>
                <a:ea typeface="Times New Roman" panose="02020603050405020304" pitchFamily="18" charset="0"/>
              </a:rPr>
              <a:t>your supervisor (Reviewer)</a:t>
            </a:r>
            <a:r>
              <a:rPr lang="en-US" sz="1100" dirty="0">
                <a:effectLst/>
                <a:latin typeface="Calibri" panose="020F0502020204030204" pitchFamily="34" charset="0"/>
                <a:ea typeface="Times New Roman" panose="02020603050405020304" pitchFamily="18" charset="0"/>
              </a:rPr>
              <a:t> for their review and approval.</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Meet with Jane to review the Employee Performance Profile and the respective job duties, competencies and performance objectives.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Request Jane’s feedback on their learning goals for the performance year.</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120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Once the plan is finalized, the process moves into the “Ongoing Feedback” phase of the performance process.</a:t>
            </a:r>
            <a:endParaRPr lang="en-US" sz="1100" dirty="0">
              <a:effectLst/>
              <a:latin typeface="Calibri" panose="020F0502020204030204" pitchFamily="34" charset="0"/>
              <a:ea typeface="Calibri" panose="020F0502020204030204" pitchFamily="34" charset="0"/>
            </a:endParaRPr>
          </a:p>
          <a:p>
            <a:pPr marL="0" marR="0"/>
            <a:r>
              <a:rPr lang="en-US" sz="1100" dirty="0">
                <a:effectLst/>
                <a:latin typeface="Calibri" panose="020F0502020204030204" pitchFamily="34" charset="0"/>
                <a:ea typeface="Calibri" panose="020F0502020204030204" pitchFamily="34" charset="0"/>
              </a:rPr>
              <a:t>To log into Jane’s Employee Performance Profile:</a:t>
            </a:r>
          </a:p>
          <a:p>
            <a:pPr marL="0" marR="0" indent="0">
              <a:buNone/>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100" b="1" dirty="0">
                <a:effectLst/>
                <a:latin typeface="Calibri" panose="020F0502020204030204" pitchFamily="34" charset="0"/>
                <a:ea typeface="Times New Roman" panose="02020603050405020304" pitchFamily="18" charset="0"/>
              </a:rPr>
              <a:t>COV network users:</a:t>
            </a:r>
            <a:r>
              <a:rPr lang="en-US" sz="1100" dirty="0">
                <a:effectLst/>
                <a:latin typeface="Calibri" panose="020F0502020204030204" pitchFamily="34" charset="0"/>
                <a:ea typeface="Times New Roman" panose="02020603050405020304" pitchFamily="18" charset="0"/>
              </a:rPr>
              <a:t> click </a:t>
            </a:r>
            <a:r>
              <a:rPr lang="en-US" sz="1100" u="sng" dirty="0">
                <a:solidFill>
                  <a:srgbClr val="0000FF"/>
                </a:solidFill>
                <a:effectLst/>
                <a:latin typeface="Calibri" panose="020F0502020204030204" pitchFamily="34" charset="0"/>
                <a:ea typeface="Times New Roman" panose="02020603050405020304" pitchFamily="18" charset="0"/>
                <a:hlinkClick r:id="rId2"/>
              </a:rPr>
              <a:t>Login to Employee Services</a:t>
            </a:r>
            <a:r>
              <a:rPr lang="en-US" sz="1100" dirty="0">
                <a:effectLst/>
                <a:latin typeface="Calibri" panose="020F0502020204030204" pitchFamily="34" charset="0"/>
                <a:ea typeface="Times New Roman" panose="02020603050405020304" pitchFamily="18" charset="0"/>
              </a:rPr>
              <a:t>.</a:t>
            </a:r>
          </a:p>
          <a:p>
            <a:pPr marL="0" marR="0" lvl="0" indent="0">
              <a:spcBef>
                <a:spcPts val="0"/>
              </a:spcBef>
              <a:spcAft>
                <a:spcPts val="0"/>
              </a:spcAft>
              <a:buSzPts val="1000"/>
              <a:buNone/>
              <a:tabLst>
                <a:tab pos="457200" algn="l"/>
              </a:tabLst>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100" b="1" dirty="0">
                <a:effectLst/>
                <a:highlight>
                  <a:srgbClr val="FFFF00"/>
                </a:highlight>
                <a:latin typeface="Calibri" panose="020F0502020204030204" pitchFamily="34" charset="0"/>
                <a:ea typeface="Times New Roman" panose="02020603050405020304" pitchFamily="18" charset="0"/>
              </a:rPr>
              <a:t>Non-COV network users:</a:t>
            </a:r>
            <a:r>
              <a:rPr lang="en-US" sz="1100" dirty="0">
                <a:effectLst/>
                <a:highlight>
                  <a:srgbClr val="FFFF00"/>
                </a:highlight>
                <a:latin typeface="Calibri" panose="020F0502020204030204" pitchFamily="34" charset="0"/>
                <a:ea typeface="Times New Roman" panose="02020603050405020304" pitchFamily="18" charset="0"/>
              </a:rPr>
              <a:t> click </a:t>
            </a:r>
            <a:r>
              <a:rPr lang="en-US" sz="1100" u="sng" dirty="0">
                <a:solidFill>
                  <a:srgbClr val="0000FF"/>
                </a:solidFill>
                <a:effectLst/>
                <a:highlight>
                  <a:srgbClr val="FFFF00"/>
                </a:highlight>
                <a:latin typeface="Calibri" panose="020F0502020204030204" pitchFamily="34" charset="0"/>
                <a:ea typeface="Times New Roman" panose="02020603050405020304" pitchFamily="18" charset="0"/>
                <a:hlinkClick r:id="rId3"/>
              </a:rPr>
              <a:t>Login to Employee Services - non COV network</a:t>
            </a:r>
            <a:endParaRPr lang="en-US" sz="1100" u="sng" dirty="0">
              <a:solidFill>
                <a:srgbClr val="0000FF"/>
              </a:solidFill>
              <a:effectLst/>
              <a:highlight>
                <a:srgbClr val="FFFF00"/>
              </a:highlight>
              <a:latin typeface="Calibri" panose="020F0502020204030204" pitchFamily="34" charset="0"/>
              <a:ea typeface="Times New Roman" panose="02020603050405020304" pitchFamily="18" charset="0"/>
            </a:endParaRPr>
          </a:p>
          <a:p>
            <a:pPr marL="0" marR="0" lvl="0" indent="0">
              <a:spcBef>
                <a:spcPts val="0"/>
              </a:spcBef>
              <a:spcAft>
                <a:spcPts val="0"/>
              </a:spcAft>
              <a:buSzPts val="1000"/>
              <a:buNone/>
              <a:tabLst>
                <a:tab pos="457200" algn="l"/>
              </a:tabLst>
            </a:pP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highlight>
                  <a:srgbClr val="D3D3D3"/>
                </a:highlight>
                <a:latin typeface="Calibri" panose="020F0502020204030204" pitchFamily="34" charset="0"/>
                <a:ea typeface="Times New Roman" panose="02020603050405020304" pitchFamily="18" charset="0"/>
              </a:rPr>
              <a:t>Use the username and password you created from the previous email.</a:t>
            </a:r>
            <a:endParaRPr lang="en-US" sz="1100" dirty="0">
              <a:effectLst/>
              <a:latin typeface="Calibri" panose="020F0502020204030204" pitchFamily="34" charset="0"/>
              <a:ea typeface="Calibri" panose="020F0502020204030204" pitchFamily="34" charset="0"/>
            </a:endParaRPr>
          </a:p>
          <a:p>
            <a:pPr marL="0" marR="0"/>
            <a:r>
              <a:rPr lang="en-US" sz="1100" dirty="0">
                <a:effectLst/>
                <a:latin typeface="Calibri" panose="020F0502020204030204" pitchFamily="34" charset="0"/>
                <a:ea typeface="Calibri" panose="020F0502020204030204" pitchFamily="34" charset="0"/>
              </a:rPr>
              <a:t>Please contact your Agency HR Department with any questions.</a:t>
            </a:r>
          </a:p>
        </p:txBody>
      </p:sp>
      <p:sp>
        <p:nvSpPr>
          <p:cNvPr id="4" name="TextBox 3">
            <a:extLst>
              <a:ext uri="{FF2B5EF4-FFF2-40B4-BE49-F238E27FC236}">
                <a16:creationId xmlns:a16="http://schemas.microsoft.com/office/drawing/2014/main" id="{8810103B-D6F2-4024-85EE-624A8A2DBA01}"/>
              </a:ext>
            </a:extLst>
          </p:cNvPr>
          <p:cNvSpPr txBox="1"/>
          <p:nvPr/>
        </p:nvSpPr>
        <p:spPr>
          <a:xfrm>
            <a:off x="660400" y="6426200"/>
            <a:ext cx="10380133" cy="307777"/>
          </a:xfrm>
          <a:prstGeom prst="rect">
            <a:avLst/>
          </a:prstGeom>
          <a:noFill/>
        </p:spPr>
        <p:txBody>
          <a:bodyPr wrap="square" rtlCol="0">
            <a:spAutoFit/>
          </a:bodyPr>
          <a:lstStyle/>
          <a:p>
            <a:r>
              <a:rPr lang="en-US" sz="1400" b="1" dirty="0"/>
              <a:t>This is the email you will receive to initiate the EPP process.  After reading, click on the highlighted box and go to the next slide.</a:t>
            </a:r>
          </a:p>
        </p:txBody>
      </p:sp>
    </p:spTree>
    <p:extLst>
      <p:ext uri="{BB962C8B-B14F-4D97-AF65-F5344CB8AC3E}">
        <p14:creationId xmlns:p14="http://schemas.microsoft.com/office/powerpoint/2010/main" val="2848017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0FE3-C932-4123-AD8F-052DC1EC0BC5}"/>
              </a:ext>
            </a:extLst>
          </p:cNvPr>
          <p:cNvSpPr>
            <a:spLocks noGrp="1"/>
          </p:cNvSpPr>
          <p:nvPr>
            <p:ph type="title"/>
          </p:nvPr>
        </p:nvSpPr>
        <p:spPr>
          <a:xfrm>
            <a:off x="838200" y="365126"/>
            <a:ext cx="10515600" cy="439208"/>
          </a:xfrm>
        </p:spPr>
        <p:txBody>
          <a:bodyPr>
            <a:normAutofit fontScale="90000"/>
          </a:bodyPr>
          <a:lstStyle/>
          <a:p>
            <a:pPr algn="ctr"/>
            <a:r>
              <a:rPr lang="en-US" sz="3200" dirty="0"/>
              <a:t>Final Steps- Meet with Employee</a:t>
            </a:r>
          </a:p>
        </p:txBody>
      </p:sp>
      <p:pic>
        <p:nvPicPr>
          <p:cNvPr id="5" name="Content Placeholder 4">
            <a:extLst>
              <a:ext uri="{FF2B5EF4-FFF2-40B4-BE49-F238E27FC236}">
                <a16:creationId xmlns:a16="http://schemas.microsoft.com/office/drawing/2014/main" id="{8F5A03C2-3A43-4F61-B7D4-AB254D640B07}"/>
              </a:ext>
            </a:extLst>
          </p:cNvPr>
          <p:cNvPicPr>
            <a:picLocks noGrp="1" noChangeAspect="1"/>
          </p:cNvPicPr>
          <p:nvPr>
            <p:ph idx="1"/>
          </p:nvPr>
        </p:nvPicPr>
        <p:blipFill>
          <a:blip r:embed="rId2"/>
          <a:stretch>
            <a:fillRect/>
          </a:stretch>
        </p:blipFill>
        <p:spPr>
          <a:xfrm>
            <a:off x="3054626" y="1168400"/>
            <a:ext cx="6082748" cy="3996267"/>
          </a:xfrm>
        </p:spPr>
      </p:pic>
    </p:spTree>
    <p:extLst>
      <p:ext uri="{BB962C8B-B14F-4D97-AF65-F5344CB8AC3E}">
        <p14:creationId xmlns:p14="http://schemas.microsoft.com/office/powerpoint/2010/main" val="426111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995D-2809-4A06-BA2E-EBDBC8372820}"/>
              </a:ext>
            </a:extLst>
          </p:cNvPr>
          <p:cNvSpPr>
            <a:spLocks noGrp="1"/>
          </p:cNvSpPr>
          <p:nvPr>
            <p:ph type="title"/>
          </p:nvPr>
        </p:nvSpPr>
        <p:spPr>
          <a:xfrm>
            <a:off x="838200" y="365126"/>
            <a:ext cx="10515600" cy="473074"/>
          </a:xfrm>
        </p:spPr>
        <p:txBody>
          <a:bodyPr>
            <a:normAutofit fontScale="90000"/>
          </a:bodyPr>
          <a:lstStyle/>
          <a:p>
            <a:pPr algn="ctr"/>
            <a:r>
              <a:rPr lang="en-US" sz="3200" dirty="0"/>
              <a:t>Login Screen</a:t>
            </a:r>
          </a:p>
        </p:txBody>
      </p:sp>
      <p:pic>
        <p:nvPicPr>
          <p:cNvPr id="20" name="Content Placeholder 19">
            <a:extLst>
              <a:ext uri="{FF2B5EF4-FFF2-40B4-BE49-F238E27FC236}">
                <a16:creationId xmlns:a16="http://schemas.microsoft.com/office/drawing/2014/main" id="{CFEC87FC-C1BF-4102-B1F6-D463F27B9203}"/>
              </a:ext>
            </a:extLst>
          </p:cNvPr>
          <p:cNvPicPr>
            <a:picLocks noGrp="1" noChangeAspect="1"/>
          </p:cNvPicPr>
          <p:nvPr>
            <p:ph idx="1"/>
          </p:nvPr>
        </p:nvPicPr>
        <p:blipFill>
          <a:blip r:embed="rId2"/>
          <a:stretch>
            <a:fillRect/>
          </a:stretch>
        </p:blipFill>
        <p:spPr>
          <a:xfrm>
            <a:off x="3803976" y="1063625"/>
            <a:ext cx="4431647" cy="4351338"/>
          </a:xfrm>
        </p:spPr>
      </p:pic>
      <p:sp>
        <p:nvSpPr>
          <p:cNvPr id="21" name="TextBox 20">
            <a:extLst>
              <a:ext uri="{FF2B5EF4-FFF2-40B4-BE49-F238E27FC236}">
                <a16:creationId xmlns:a16="http://schemas.microsoft.com/office/drawing/2014/main" id="{09CCF014-E930-4C5E-AE07-B10CF0C9DA0D}"/>
              </a:ext>
            </a:extLst>
          </p:cNvPr>
          <p:cNvSpPr txBox="1"/>
          <p:nvPr/>
        </p:nvSpPr>
        <p:spPr>
          <a:xfrm>
            <a:off x="1193799" y="6239933"/>
            <a:ext cx="10354733" cy="307777"/>
          </a:xfrm>
          <a:prstGeom prst="rect">
            <a:avLst/>
          </a:prstGeom>
          <a:noFill/>
        </p:spPr>
        <p:txBody>
          <a:bodyPr wrap="square" rtlCol="0">
            <a:spAutoFit/>
          </a:bodyPr>
          <a:lstStyle/>
          <a:p>
            <a:r>
              <a:rPr lang="en-US" sz="1400" b="1" dirty="0"/>
              <a:t>This is what your login screen should look like.  Please sign in using the </a:t>
            </a:r>
            <a:r>
              <a:rPr lang="en-US" sz="1400" b="1" dirty="0" err="1"/>
              <a:t>PageUp</a:t>
            </a:r>
            <a:r>
              <a:rPr lang="en-US" sz="1400" b="1" dirty="0"/>
              <a:t> login you created.  Go to the next slide.</a:t>
            </a:r>
          </a:p>
        </p:txBody>
      </p:sp>
    </p:spTree>
    <p:extLst>
      <p:ext uri="{BB962C8B-B14F-4D97-AF65-F5344CB8AC3E}">
        <p14:creationId xmlns:p14="http://schemas.microsoft.com/office/powerpoint/2010/main" val="1293842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32E6-DD39-4D18-A967-FD36C558A5FB}"/>
              </a:ext>
            </a:extLst>
          </p:cNvPr>
          <p:cNvSpPr>
            <a:spLocks noGrp="1"/>
          </p:cNvSpPr>
          <p:nvPr>
            <p:ph type="title"/>
          </p:nvPr>
        </p:nvSpPr>
        <p:spPr>
          <a:xfrm>
            <a:off x="838200" y="365126"/>
            <a:ext cx="10515600" cy="490008"/>
          </a:xfrm>
        </p:spPr>
        <p:txBody>
          <a:bodyPr>
            <a:normAutofit fontScale="90000"/>
          </a:bodyPr>
          <a:lstStyle/>
          <a:p>
            <a:pPr algn="ctr"/>
            <a:r>
              <a:rPr lang="en-US" sz="3200" dirty="0"/>
              <a:t>Landing Screen For Performance Reviews</a:t>
            </a:r>
          </a:p>
        </p:txBody>
      </p:sp>
      <p:sp>
        <p:nvSpPr>
          <p:cNvPr id="9" name="TextBox 8">
            <a:extLst>
              <a:ext uri="{FF2B5EF4-FFF2-40B4-BE49-F238E27FC236}">
                <a16:creationId xmlns:a16="http://schemas.microsoft.com/office/drawing/2014/main" id="{DCBD3091-F246-4E92-A062-0679748FCD10}"/>
              </a:ext>
            </a:extLst>
          </p:cNvPr>
          <p:cNvSpPr txBox="1"/>
          <p:nvPr/>
        </p:nvSpPr>
        <p:spPr>
          <a:xfrm>
            <a:off x="1117600" y="6036733"/>
            <a:ext cx="10168467" cy="523220"/>
          </a:xfrm>
          <a:prstGeom prst="rect">
            <a:avLst/>
          </a:prstGeom>
          <a:noFill/>
        </p:spPr>
        <p:txBody>
          <a:bodyPr wrap="square" rtlCol="0">
            <a:spAutoFit/>
          </a:bodyPr>
          <a:lstStyle/>
          <a:p>
            <a:r>
              <a:rPr lang="en-US" sz="1400" b="1" dirty="0"/>
              <a:t>Once signed in, you will be directed here.  Your direct reports that have Position Descriptions created will appear here with a live link to their EPP.  Please select one, click on it and then go to the next slide.</a:t>
            </a:r>
          </a:p>
        </p:txBody>
      </p:sp>
      <p:pic>
        <p:nvPicPr>
          <p:cNvPr id="6" name="Content Placeholder 5">
            <a:extLst>
              <a:ext uri="{FF2B5EF4-FFF2-40B4-BE49-F238E27FC236}">
                <a16:creationId xmlns:a16="http://schemas.microsoft.com/office/drawing/2014/main" id="{1F9E9BFF-E850-4D86-A2D8-676764498688}"/>
              </a:ext>
            </a:extLst>
          </p:cNvPr>
          <p:cNvPicPr>
            <a:picLocks noGrp="1" noChangeAspect="1"/>
          </p:cNvPicPr>
          <p:nvPr>
            <p:ph idx="1"/>
          </p:nvPr>
        </p:nvPicPr>
        <p:blipFill>
          <a:blip r:embed="rId2"/>
          <a:stretch>
            <a:fillRect/>
          </a:stretch>
        </p:blipFill>
        <p:spPr>
          <a:xfrm>
            <a:off x="1437925" y="855134"/>
            <a:ext cx="8926683" cy="4351338"/>
          </a:xfrm>
        </p:spPr>
      </p:pic>
    </p:spTree>
    <p:extLst>
      <p:ext uri="{BB962C8B-B14F-4D97-AF65-F5344CB8AC3E}">
        <p14:creationId xmlns:p14="http://schemas.microsoft.com/office/powerpoint/2010/main" val="123606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8FFD1-0FA7-4C34-A3E0-52C24012FBA6}"/>
              </a:ext>
            </a:extLst>
          </p:cNvPr>
          <p:cNvSpPr>
            <a:spLocks noGrp="1"/>
          </p:cNvSpPr>
          <p:nvPr>
            <p:ph type="title"/>
          </p:nvPr>
        </p:nvSpPr>
        <p:spPr>
          <a:xfrm>
            <a:off x="838200" y="365125"/>
            <a:ext cx="10515600" cy="473075"/>
          </a:xfrm>
        </p:spPr>
        <p:txBody>
          <a:bodyPr>
            <a:normAutofit fontScale="90000"/>
          </a:bodyPr>
          <a:lstStyle/>
          <a:p>
            <a:pPr algn="ctr"/>
            <a:r>
              <a:rPr lang="en-US" sz="3200" dirty="0"/>
              <a:t>Employee Performance Profile – Page 1</a:t>
            </a:r>
          </a:p>
        </p:txBody>
      </p:sp>
      <p:sp>
        <p:nvSpPr>
          <p:cNvPr id="3" name="Content Placeholder 2">
            <a:extLst>
              <a:ext uri="{FF2B5EF4-FFF2-40B4-BE49-F238E27FC236}">
                <a16:creationId xmlns:a16="http://schemas.microsoft.com/office/drawing/2014/main" id="{D802B632-D9A2-452B-B9E9-5D7EBC4578DA}"/>
              </a:ext>
            </a:extLst>
          </p:cNvPr>
          <p:cNvSpPr>
            <a:spLocks noGrp="1"/>
          </p:cNvSpPr>
          <p:nvPr>
            <p:ph idx="1"/>
          </p:nvPr>
        </p:nvSpPr>
        <p:spPr>
          <a:xfrm>
            <a:off x="838200" y="948268"/>
            <a:ext cx="10515600" cy="4284132"/>
          </a:xfrm>
        </p:spPr>
        <p:txBody>
          <a:bodyPr>
            <a:normAutofit fontScale="55000" lnSpcReduction="20000"/>
          </a:bodyPr>
          <a:lstStyle/>
          <a:p>
            <a:pPr marL="0" marR="0" indent="0">
              <a:lnSpc>
                <a:spcPct val="107000"/>
              </a:lnSpc>
              <a:spcBef>
                <a:spcPts val="1500"/>
              </a:spcBef>
              <a:spcAft>
                <a:spcPts val="750"/>
              </a:spcAft>
              <a:buNone/>
            </a:pPr>
            <a:r>
              <a:rPr lang="en-US" sz="1800" kern="1800" spc="-75" dirty="0">
                <a:solidFill>
                  <a:srgbClr val="656568"/>
                </a:solidFill>
                <a:effectLst/>
                <a:latin typeface="Arial" panose="020B0604020202020204" pitchFamily="34" charset="0"/>
                <a:ea typeface="Times New Roman" panose="02020603050405020304" pitchFamily="18" charset="0"/>
                <a:cs typeface="Times New Roman" panose="02020603050405020304" pitchFamily="18" charset="0"/>
              </a:rPr>
              <a:t>Jane Doe - Annual Performance Review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t">
              <a:lnSpc>
                <a:spcPts val="1800"/>
              </a:lnSpc>
              <a:spcBef>
                <a:spcPts val="0"/>
              </a:spcBef>
              <a:spcAft>
                <a:spcPts val="0"/>
              </a:spcAft>
              <a:buSzPts val="1000"/>
              <a:buNone/>
              <a:tabLst>
                <a:tab pos="457200" algn="l"/>
              </a:tabLst>
            </a:pPr>
            <a:r>
              <a:rPr lang="en-US" sz="1800" u="sng" dirty="0">
                <a:solidFill>
                  <a:srgbClr val="000000"/>
                </a:solidFill>
                <a:effectLst/>
                <a:latin typeface="Open Sans SemiBold" panose="020B0706030804020204" pitchFamily="34" charset="0"/>
                <a:ea typeface="Times New Roman" panose="02020603050405020304" pitchFamily="18" charset="0"/>
                <a:cs typeface="Times New Roman" panose="02020603050405020304" pitchFamily="18" charset="0"/>
                <a:hlinkClick r:id="rId2"/>
              </a:rPr>
              <a:t>Start</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3"/>
              </a:rPr>
              <a:t>Position Description</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4"/>
              </a:rPr>
              <a:t>Performance Objectives</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5"/>
              </a:rPr>
              <a:t>Competencies</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6"/>
              </a:rPr>
              <a:t>Development Plan</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u="sng"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7"/>
              </a:rPr>
              <a:t>Next steps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Hi Supervisor,</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Welcome to Jane Doe’s Employee Performance Profile.</a:t>
            </a:r>
            <a:b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br>
            <a:b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br>
            <a:r>
              <a:rPr lang="en-US" sz="1800" b="1"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What you need to do now:</a:t>
            </a:r>
            <a:b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b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This is the first phase of the performance cycle and is where you will review and update the position description and set the performance objectives and learning goals for this performance cycle.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4A4A4A"/>
                </a:solidFill>
                <a:effectLst/>
                <a:highlight>
                  <a:srgbClr val="FFFF00"/>
                </a:highlight>
                <a:latin typeface="Open Sans" panose="020B0606030504020204" pitchFamily="34" charset="0"/>
                <a:ea typeface="Times New Roman" panose="02020603050405020304" pitchFamily="18" charset="0"/>
                <a:cs typeface="Times New Roman" panose="02020603050405020304" pitchFamily="18" charset="0"/>
              </a:rPr>
              <a:t>To access the Position Description Library, click here, </a:t>
            </a:r>
            <a:r>
              <a:rPr lang="en-US" sz="1800" u="sng" dirty="0">
                <a:solidFill>
                  <a:srgbClr val="101F5A"/>
                </a:solidFill>
                <a:effectLst/>
                <a:highlight>
                  <a:srgbClr val="FFFF00"/>
                </a:highlight>
                <a:latin typeface="Open Sans" panose="020B0606030504020204" pitchFamily="34" charset="0"/>
                <a:ea typeface="Times New Roman" panose="02020603050405020304" pitchFamily="18" charset="0"/>
                <a:cs typeface="Times New Roman" panose="02020603050405020304" pitchFamily="18" charset="0"/>
                <a:hlinkClick r:id="rId8"/>
              </a:rPr>
              <a:t>Link to Position Description Library</a:t>
            </a:r>
            <a:r>
              <a:rPr lang="en-US" sz="1800" dirty="0">
                <a:solidFill>
                  <a:srgbClr val="4A4A4A"/>
                </a:solidFill>
                <a:effectLst/>
                <a:highlight>
                  <a:srgbClr val="FFFF00"/>
                </a:highlight>
                <a:latin typeface="Open Sans" panose="020B0606030504020204" pitchFamily="34" charset="0"/>
                <a:ea typeface="Times New Roman" panose="02020603050405020304" pitchFamily="18" charset="0"/>
                <a:cs typeface="Times New Roman" panose="02020603050405020304" pitchFamily="18" charset="0"/>
              </a:rPr>
              <a:t>.  Search for Jane’s position description using their Cardinal position number (e.g. XYZ12345).  If a position description doesn't exist, you will need to create one by selecting "New Position Description" at the top left.  Please use the content in the existing EWP to create the new position description.</a:t>
            </a:r>
            <a:br>
              <a:rPr lang="en-US" sz="1800" dirty="0">
                <a:solidFill>
                  <a:srgbClr val="4A4A4A"/>
                </a:solidFill>
                <a:effectLst/>
                <a:highlight>
                  <a:srgbClr val="FFFF00"/>
                </a:highlight>
                <a:latin typeface="Open Sans" panose="020B0606030504020204" pitchFamily="34" charset="0"/>
                <a:ea typeface="Times New Roman" panose="02020603050405020304" pitchFamily="18" charset="0"/>
                <a:cs typeface="Times New Roman" panose="02020603050405020304" pitchFamily="18" charset="0"/>
              </a:rPr>
            </a:br>
            <a:b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b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You will need to get feedback from Jane on their learning goals so you can update their development plan.   </a:t>
            </a:r>
            <a:b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br>
            <a:b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br>
            <a:r>
              <a:rPr lang="en-US" sz="1800" b="1"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What happens next: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7625"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Submit the EPP to your supervisor for their review and approval.</a:t>
            </a:r>
            <a:endParaRPr lang="en-US" sz="1800" dirty="0">
              <a:solidFill>
                <a:srgbClr val="4A4A4A"/>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47625"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Meet with Jane to review the Employee Performance Profile.</a:t>
            </a:r>
            <a:endParaRPr lang="en-US" sz="1800" dirty="0">
              <a:solidFill>
                <a:srgbClr val="4A4A4A"/>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47625"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Submit to Jane for their acknowledgement.</a:t>
            </a:r>
            <a:endParaRPr lang="en-US" sz="1800" dirty="0">
              <a:solidFill>
                <a:srgbClr val="4A4A4A"/>
              </a:solidFill>
              <a:effectLst/>
              <a:latin typeface="Calibri" panose="020F0502020204030204" pitchFamily="34" charset="0"/>
              <a:ea typeface="Calibri" panose="020F0502020204030204" pitchFamily="34" charset="0"/>
              <a:cs typeface="Times New Roman" panose="02020603050405020304" pitchFamily="18" charset="0"/>
            </a:endParaRPr>
          </a:p>
          <a:p>
            <a:pPr marL="0" marR="47625" lvl="0" indent="0">
              <a:lnSpc>
                <a:spcPct val="107000"/>
              </a:lnSpc>
              <a:spcBef>
                <a:spcPts val="0"/>
              </a:spcBef>
              <a:spcAft>
                <a:spcPts val="0"/>
              </a:spcAft>
              <a:buSzPts val="1000"/>
              <a:buNone/>
              <a:tabLst>
                <a:tab pos="457200" algn="l"/>
              </a:tabLst>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1800" dirty="0">
              <a:solidFill>
                <a:srgbClr val="4A4A4A"/>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When the EPP is finalized, we move into phase 2, the ‘Ongoing Feedback’ phase of the performance process.</a:t>
            </a:r>
            <a:b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br>
            <a:b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b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Click on the [Next] button at the bottom of the page to begin.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7A10A640-AD5D-428D-9C2B-99A585762F20}"/>
              </a:ext>
            </a:extLst>
          </p:cNvPr>
          <p:cNvSpPr txBox="1"/>
          <p:nvPr/>
        </p:nvSpPr>
        <p:spPr>
          <a:xfrm>
            <a:off x="431800" y="5537201"/>
            <a:ext cx="11252200" cy="1169551"/>
          </a:xfrm>
          <a:prstGeom prst="rect">
            <a:avLst/>
          </a:prstGeom>
          <a:noFill/>
        </p:spPr>
        <p:txBody>
          <a:bodyPr wrap="square" rtlCol="0">
            <a:spAutoFit/>
          </a:bodyPr>
          <a:lstStyle/>
          <a:p>
            <a:r>
              <a:rPr lang="en-US" sz="1400" b="1" dirty="0">
                <a:highlight>
                  <a:srgbClr val="FFFF00"/>
                </a:highlight>
              </a:rPr>
              <a:t>If you do not want to view or make changes to the PD, please click “Next” in the bottom right corner of the page and go to the next slide.  </a:t>
            </a:r>
            <a:r>
              <a:rPr lang="en-US" sz="1400" b="1" dirty="0"/>
              <a:t>If you need to review or makes changes to the PD prior to beginning the EPP, you can follow the highlighted instructions. The PGD Library will open in a different window, so you may easily return to the EPP.  If you want to view the PD, you can click on the view button.  To make changes, you can hit the “Edit” button, follow the instructions in the “Creating a PD” slide show and then click the “Update PD” button at the bottom.  This will restart the approval process and you will receive an email once it is approved.  It should not delay the EPP process.  Once completed, go to the next slide.</a:t>
            </a:r>
            <a:endParaRPr lang="en-US" sz="1400" b="1" dirty="0">
              <a:highlight>
                <a:srgbClr val="FFFF00"/>
              </a:highlight>
            </a:endParaRPr>
          </a:p>
        </p:txBody>
      </p:sp>
    </p:spTree>
    <p:extLst>
      <p:ext uri="{BB962C8B-B14F-4D97-AF65-F5344CB8AC3E}">
        <p14:creationId xmlns:p14="http://schemas.microsoft.com/office/powerpoint/2010/main" val="659467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3549-EB89-4123-A004-1B5F41C2789C}"/>
              </a:ext>
            </a:extLst>
          </p:cNvPr>
          <p:cNvSpPr>
            <a:spLocks noGrp="1"/>
          </p:cNvSpPr>
          <p:nvPr>
            <p:ph type="title"/>
          </p:nvPr>
        </p:nvSpPr>
        <p:spPr>
          <a:xfrm>
            <a:off x="838200" y="365125"/>
            <a:ext cx="10515600" cy="498475"/>
          </a:xfrm>
        </p:spPr>
        <p:txBody>
          <a:bodyPr>
            <a:normAutofit fontScale="90000"/>
          </a:bodyPr>
          <a:lstStyle/>
          <a:p>
            <a:pPr algn="ctr"/>
            <a:r>
              <a:rPr lang="en-US" sz="3200" dirty="0"/>
              <a:t>Performance Objectives Instructions</a:t>
            </a:r>
          </a:p>
        </p:txBody>
      </p:sp>
      <p:sp>
        <p:nvSpPr>
          <p:cNvPr id="3" name="Content Placeholder 2">
            <a:extLst>
              <a:ext uri="{FF2B5EF4-FFF2-40B4-BE49-F238E27FC236}">
                <a16:creationId xmlns:a16="http://schemas.microsoft.com/office/drawing/2014/main" id="{DB5869A7-00EC-4B01-8BE6-FF545AD5C47C}"/>
              </a:ext>
            </a:extLst>
          </p:cNvPr>
          <p:cNvSpPr>
            <a:spLocks noGrp="1"/>
          </p:cNvSpPr>
          <p:nvPr>
            <p:ph idx="1"/>
          </p:nvPr>
        </p:nvSpPr>
        <p:spPr>
          <a:xfrm>
            <a:off x="838200" y="863601"/>
            <a:ext cx="10515600" cy="4826000"/>
          </a:xfrm>
        </p:spPr>
        <p:txBody>
          <a:bodyPr>
            <a:normAutofit fontScale="70000" lnSpcReduction="20000"/>
          </a:bodyPr>
          <a:lstStyle/>
          <a:p>
            <a:pPr marL="0" marR="0" indent="0">
              <a:lnSpc>
                <a:spcPct val="107000"/>
              </a:lnSpc>
              <a:spcBef>
                <a:spcPts val="1500"/>
              </a:spcBef>
              <a:spcAft>
                <a:spcPts val="750"/>
              </a:spcAft>
              <a:buNone/>
            </a:pPr>
            <a:r>
              <a:rPr lang="en-US" sz="1800" kern="1800" spc="-75" dirty="0">
                <a:solidFill>
                  <a:srgbClr val="656568"/>
                </a:solidFill>
                <a:effectLst/>
                <a:latin typeface="Arial" panose="020B0604020202020204" pitchFamily="34" charset="0"/>
                <a:ea typeface="Times New Roman" panose="02020603050405020304" pitchFamily="18" charset="0"/>
                <a:cs typeface="Times New Roman" panose="02020603050405020304" pitchFamily="18" charset="0"/>
              </a:rPr>
              <a:t>Jane Doe - Annual Performance Review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t">
              <a:lnSpc>
                <a:spcPts val="1800"/>
              </a:lnSpc>
              <a:spcBef>
                <a:spcPts val="0"/>
              </a:spcBef>
              <a:spcAft>
                <a:spcPts val="0"/>
              </a:spcAft>
              <a:buSzPts val="1000"/>
              <a:buNone/>
              <a:tabLst>
                <a:tab pos="457200" algn="l"/>
              </a:tabLst>
            </a:pPr>
            <a:r>
              <a:rPr lang="en-US" sz="1800" u="none" strike="noStrike"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2"/>
              </a:rPr>
              <a:t>Start</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u="none" strike="noStrike"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3"/>
              </a:rPr>
              <a:t>Position Description</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u="none" strike="noStrike" dirty="0">
                <a:solidFill>
                  <a:srgbClr val="000000"/>
                </a:solidFill>
                <a:effectLst/>
                <a:latin typeface="Open Sans SemiBold" panose="020B0706030804020204" pitchFamily="34" charset="0"/>
                <a:ea typeface="Times New Roman" panose="02020603050405020304" pitchFamily="18" charset="0"/>
                <a:cs typeface="Times New Roman" panose="02020603050405020304" pitchFamily="18" charset="0"/>
                <a:hlinkClick r:id="rId4"/>
              </a:rPr>
              <a:t>Performance Objectives</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u="none" strike="noStrike"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5"/>
              </a:rPr>
              <a:t>Competencies</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u="none" strike="noStrike"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6"/>
              </a:rPr>
              <a:t>Development plan</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u="none" strike="noStrike" dirty="0">
                <a:solidFill>
                  <a:srgbClr val="101F5A"/>
                </a:solidFill>
                <a:effectLst/>
                <a:latin typeface="Open Sans" panose="020B0606030504020204" pitchFamily="34" charset="0"/>
                <a:ea typeface="Times New Roman" panose="02020603050405020304" pitchFamily="18" charset="0"/>
                <a:cs typeface="Times New Roman" panose="02020603050405020304" pitchFamily="18" charset="0"/>
                <a:hlinkClick r:id="rId7"/>
              </a:rPr>
              <a:t>Next steps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1500"/>
              </a:spcBef>
              <a:spcAft>
                <a:spcPts val="750"/>
              </a:spcAft>
              <a:buNone/>
            </a:pPr>
            <a:r>
              <a:rPr lang="en-US" sz="1800" spc="-75" dirty="0">
                <a:solidFill>
                  <a:srgbClr val="656568"/>
                </a:solidFill>
                <a:effectLst/>
                <a:latin typeface="Open Sans SemiBold" panose="020B0706030804020204" pitchFamily="34" charset="0"/>
                <a:ea typeface="Times New Roman" panose="02020603050405020304" pitchFamily="18" charset="0"/>
                <a:cs typeface="Times New Roman" panose="02020603050405020304" pitchFamily="18" charset="0"/>
              </a:rPr>
              <a:t>Performance Objectives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r">
              <a:lnSpc>
                <a:spcPct val="107000"/>
              </a:lnSpc>
              <a:spcBef>
                <a:spcPts val="0"/>
              </a:spcBef>
              <a:spcAft>
                <a:spcPts val="800"/>
              </a:spcAft>
              <a:buNone/>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Employee</a:t>
            </a:r>
          </a:p>
          <a:p>
            <a:pPr marL="0" marR="0" indent="0">
              <a:lnSpc>
                <a:spcPct val="107000"/>
              </a:lnSpc>
              <a:spcBef>
                <a:spcPts val="0"/>
              </a:spcBef>
              <a:spcAft>
                <a:spcPts val="0"/>
              </a:spcAft>
              <a:buNone/>
            </a:pPr>
            <a:b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b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In the section below, please review the performance objectives established for this performance cycle.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Manager</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In the section below, you must add </a:t>
            </a:r>
            <a:r>
              <a:rPr lang="en-US" sz="1800" b="1"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a minimum of 3 and maximum of 5 performance objectives</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for this performance cycle. The weighting of performance objectives must </a:t>
            </a:r>
            <a:r>
              <a:rPr lang="en-US" sz="1800" b="1"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total 80%</a:t>
            </a: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Performance objectives are actionable items that employees are expected to accomplish for this year. When setting performance objectives, be sure to set a relevant measurement for each objective to ensure you know what success looks like and a target date for completion.</a:t>
            </a:r>
          </a:p>
          <a:p>
            <a:pPr marL="0" marR="0" indent="0">
              <a:lnSpc>
                <a:spcPct val="107000"/>
              </a:lnSpc>
              <a:spcBef>
                <a:spcPts val="0"/>
              </a:spcBef>
              <a:spcAft>
                <a:spcPts val="0"/>
              </a:spcAft>
              <a:buNone/>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200"/>
              </a:spcAft>
              <a:buNone/>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Performance objectives should be set using SMART: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7625"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Specific: clearly define what you want your employee to achieve</a:t>
            </a:r>
            <a:endParaRPr lang="en-US" sz="1800" dirty="0">
              <a:solidFill>
                <a:srgbClr val="4A4A4A"/>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47625"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Measurable: set a number or a standard to track their progress</a:t>
            </a:r>
            <a:endParaRPr lang="en-US" sz="1800" dirty="0">
              <a:solidFill>
                <a:srgbClr val="4A4A4A"/>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47625"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Achievable: set a performance objective that's realistic and within their capabilities</a:t>
            </a:r>
            <a:endParaRPr lang="en-US" sz="1800" dirty="0">
              <a:solidFill>
                <a:srgbClr val="4A4A4A"/>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47625"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Relevant: make sure the performance objective is important to the employee meeting the agencies objectives</a:t>
            </a:r>
            <a:endParaRPr lang="en-US" sz="1800" dirty="0">
              <a:solidFill>
                <a:srgbClr val="4A4A4A"/>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47625"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rPr>
              <a:t>Time-bound: set a deadline for completion</a:t>
            </a:r>
            <a:endParaRPr lang="en-US" sz="1800" dirty="0">
              <a:solidFill>
                <a:srgbClr val="4A4A4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411A7687-880C-4925-ACB6-23A50176E910}"/>
              </a:ext>
            </a:extLst>
          </p:cNvPr>
          <p:cNvSpPr txBox="1"/>
          <p:nvPr/>
        </p:nvSpPr>
        <p:spPr>
          <a:xfrm>
            <a:off x="778933" y="6053667"/>
            <a:ext cx="10871200" cy="523220"/>
          </a:xfrm>
          <a:prstGeom prst="rect">
            <a:avLst/>
          </a:prstGeom>
          <a:noFill/>
        </p:spPr>
        <p:txBody>
          <a:bodyPr wrap="square" rtlCol="0">
            <a:spAutoFit/>
          </a:bodyPr>
          <a:lstStyle/>
          <a:p>
            <a:r>
              <a:rPr lang="en-US" sz="1400" b="1" dirty="0"/>
              <a:t>In this situation, you are the “Manager,” so please follow the instructions listed under “Manager.”  Keep in mind that the totals must amount to 80%.  The remaining 20% will be from Core Competencies, which will be later in the EPP.  Go to the next slide.</a:t>
            </a:r>
          </a:p>
        </p:txBody>
      </p:sp>
    </p:spTree>
    <p:extLst>
      <p:ext uri="{BB962C8B-B14F-4D97-AF65-F5344CB8AC3E}">
        <p14:creationId xmlns:p14="http://schemas.microsoft.com/office/powerpoint/2010/main" val="50427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0159-EFA0-4AD5-A599-9B7EEC1AB673}"/>
              </a:ext>
            </a:extLst>
          </p:cNvPr>
          <p:cNvSpPr>
            <a:spLocks noGrp="1"/>
          </p:cNvSpPr>
          <p:nvPr>
            <p:ph type="title"/>
          </p:nvPr>
        </p:nvSpPr>
        <p:spPr>
          <a:xfrm>
            <a:off x="838200" y="365126"/>
            <a:ext cx="10515600" cy="439208"/>
          </a:xfrm>
        </p:spPr>
        <p:txBody>
          <a:bodyPr>
            <a:normAutofit fontScale="90000"/>
          </a:bodyPr>
          <a:lstStyle/>
          <a:p>
            <a:pPr algn="ctr"/>
            <a:r>
              <a:rPr lang="en-US" sz="3200" dirty="0"/>
              <a:t>Sample #1 Objective</a:t>
            </a:r>
          </a:p>
        </p:txBody>
      </p:sp>
      <p:pic>
        <p:nvPicPr>
          <p:cNvPr id="5" name="Content Placeholder 4">
            <a:extLst>
              <a:ext uri="{FF2B5EF4-FFF2-40B4-BE49-F238E27FC236}">
                <a16:creationId xmlns:a16="http://schemas.microsoft.com/office/drawing/2014/main" id="{80191352-C3C3-42D1-B050-70539DFA36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833" y="922866"/>
            <a:ext cx="10964333" cy="4749801"/>
          </a:xfrm>
        </p:spPr>
      </p:pic>
      <p:sp>
        <p:nvSpPr>
          <p:cNvPr id="4" name="TextBox 3">
            <a:extLst>
              <a:ext uri="{FF2B5EF4-FFF2-40B4-BE49-F238E27FC236}">
                <a16:creationId xmlns:a16="http://schemas.microsoft.com/office/drawing/2014/main" id="{71388FCA-A737-4792-AF36-7642EA75BEFC}"/>
              </a:ext>
            </a:extLst>
          </p:cNvPr>
          <p:cNvSpPr txBox="1"/>
          <p:nvPr/>
        </p:nvSpPr>
        <p:spPr>
          <a:xfrm>
            <a:off x="571500" y="6123542"/>
            <a:ext cx="10964333" cy="738664"/>
          </a:xfrm>
          <a:prstGeom prst="rect">
            <a:avLst/>
          </a:prstGeom>
          <a:noFill/>
        </p:spPr>
        <p:txBody>
          <a:bodyPr wrap="square" rtlCol="0">
            <a:spAutoFit/>
          </a:bodyPr>
          <a:lstStyle/>
          <a:p>
            <a:r>
              <a:rPr lang="en-US" sz="1400" b="1" dirty="0"/>
              <a:t>Enter the title of the objective in the “Title” box.  In the “Measure”  box, add specific measures of how to achieve the objective.  The status should be “Current.”  As the manager, you decide the weight of each objective.  As a reminder, the total of the objectives should be 80%.  The target date for this review will be December 31, 2025.  If you would like to attach documents, use “Upload Document.”  Go to the next slide.</a:t>
            </a:r>
          </a:p>
        </p:txBody>
      </p:sp>
    </p:spTree>
    <p:extLst>
      <p:ext uri="{BB962C8B-B14F-4D97-AF65-F5344CB8AC3E}">
        <p14:creationId xmlns:p14="http://schemas.microsoft.com/office/powerpoint/2010/main" val="65862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B69E-2536-4C10-80F1-9455CCA5AE61}"/>
              </a:ext>
            </a:extLst>
          </p:cNvPr>
          <p:cNvSpPr>
            <a:spLocks noGrp="1"/>
          </p:cNvSpPr>
          <p:nvPr>
            <p:ph type="title"/>
          </p:nvPr>
        </p:nvSpPr>
        <p:spPr>
          <a:xfrm>
            <a:off x="838200" y="365126"/>
            <a:ext cx="10515600" cy="396874"/>
          </a:xfrm>
        </p:spPr>
        <p:txBody>
          <a:bodyPr>
            <a:normAutofit fontScale="90000"/>
          </a:bodyPr>
          <a:lstStyle/>
          <a:p>
            <a:pPr algn="ctr"/>
            <a:r>
              <a:rPr lang="en-US" sz="3200" dirty="0"/>
              <a:t>Sample #2 Objective</a:t>
            </a:r>
          </a:p>
        </p:txBody>
      </p:sp>
      <p:pic>
        <p:nvPicPr>
          <p:cNvPr id="5" name="Content Placeholder 4">
            <a:extLst>
              <a:ext uri="{FF2B5EF4-FFF2-40B4-BE49-F238E27FC236}">
                <a16:creationId xmlns:a16="http://schemas.microsoft.com/office/drawing/2014/main" id="{E355DC5D-25C0-4331-AB55-D3E271B93D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133" y="872066"/>
            <a:ext cx="11150599" cy="4351868"/>
          </a:xfrm>
        </p:spPr>
      </p:pic>
      <p:sp>
        <p:nvSpPr>
          <p:cNvPr id="3" name="TextBox 2">
            <a:extLst>
              <a:ext uri="{FF2B5EF4-FFF2-40B4-BE49-F238E27FC236}">
                <a16:creationId xmlns:a16="http://schemas.microsoft.com/office/drawing/2014/main" id="{F0B133D2-ED2E-4B6B-867C-CC4A0F1F752F}"/>
              </a:ext>
            </a:extLst>
          </p:cNvPr>
          <p:cNvSpPr txBox="1"/>
          <p:nvPr/>
        </p:nvSpPr>
        <p:spPr>
          <a:xfrm>
            <a:off x="728133" y="5520267"/>
            <a:ext cx="10625667" cy="738664"/>
          </a:xfrm>
          <a:prstGeom prst="rect">
            <a:avLst/>
          </a:prstGeom>
          <a:noFill/>
        </p:spPr>
        <p:txBody>
          <a:bodyPr wrap="square" rtlCol="0">
            <a:spAutoFit/>
          </a:bodyPr>
          <a:lstStyle/>
          <a:p>
            <a:r>
              <a:rPr lang="en-US" sz="1400" b="1" dirty="0"/>
              <a:t>Enter the title of the objective in the “Title” box.  In the “Measure”  box, add specific measures of how to achieve the objective.  The status should be “Current.”  As the manager, you decide the weight of each objective.  As a reminder, the total of the objectives should be 80%.  The target date for this review will be December 31, 2025. If you would like to attach documents, use “Upload Document.”  Go to the next slide.</a:t>
            </a:r>
          </a:p>
        </p:txBody>
      </p:sp>
    </p:spTree>
    <p:extLst>
      <p:ext uri="{BB962C8B-B14F-4D97-AF65-F5344CB8AC3E}">
        <p14:creationId xmlns:p14="http://schemas.microsoft.com/office/powerpoint/2010/main" val="253543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F93CD-D1BE-4E5A-86E4-A321CD9E1FBD}"/>
              </a:ext>
            </a:extLst>
          </p:cNvPr>
          <p:cNvSpPr>
            <a:spLocks noGrp="1"/>
          </p:cNvSpPr>
          <p:nvPr>
            <p:ph type="title"/>
          </p:nvPr>
        </p:nvSpPr>
        <p:spPr>
          <a:xfrm>
            <a:off x="838200" y="365126"/>
            <a:ext cx="10515600" cy="422274"/>
          </a:xfrm>
        </p:spPr>
        <p:txBody>
          <a:bodyPr>
            <a:normAutofit fontScale="90000"/>
          </a:bodyPr>
          <a:lstStyle/>
          <a:p>
            <a:pPr algn="ctr"/>
            <a:r>
              <a:rPr lang="en-US" sz="3200" dirty="0"/>
              <a:t>Sample #3 Objective</a:t>
            </a:r>
          </a:p>
        </p:txBody>
      </p:sp>
      <p:pic>
        <p:nvPicPr>
          <p:cNvPr id="5" name="Content Placeholder 4">
            <a:extLst>
              <a:ext uri="{FF2B5EF4-FFF2-40B4-BE49-F238E27FC236}">
                <a16:creationId xmlns:a16="http://schemas.microsoft.com/office/drawing/2014/main" id="{97FB2662-6802-40D4-BCB8-6BD3647FB7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3067" y="787400"/>
            <a:ext cx="9685866" cy="5341406"/>
          </a:xfrm>
        </p:spPr>
      </p:pic>
      <p:sp>
        <p:nvSpPr>
          <p:cNvPr id="4" name="TextBox 3">
            <a:extLst>
              <a:ext uri="{FF2B5EF4-FFF2-40B4-BE49-F238E27FC236}">
                <a16:creationId xmlns:a16="http://schemas.microsoft.com/office/drawing/2014/main" id="{8ED86D5E-C010-4821-9277-1209B49C9755}"/>
              </a:ext>
            </a:extLst>
          </p:cNvPr>
          <p:cNvSpPr txBox="1"/>
          <p:nvPr/>
        </p:nvSpPr>
        <p:spPr>
          <a:xfrm>
            <a:off x="1253067" y="6256867"/>
            <a:ext cx="9685866" cy="523220"/>
          </a:xfrm>
          <a:prstGeom prst="rect">
            <a:avLst/>
          </a:prstGeom>
          <a:noFill/>
        </p:spPr>
        <p:txBody>
          <a:bodyPr wrap="square" rtlCol="0">
            <a:spAutoFit/>
          </a:bodyPr>
          <a:lstStyle/>
          <a:p>
            <a:r>
              <a:rPr lang="en-US" sz="1400" b="1" dirty="0"/>
              <a:t>Utilize the “Add Performance Objectives” button to add additional objectives (max of 5).  Once you have completed the objectives, click the “Next” button in the lower right hand corner of the page and go to the next slide.</a:t>
            </a:r>
          </a:p>
        </p:txBody>
      </p:sp>
    </p:spTree>
    <p:extLst>
      <p:ext uri="{BB962C8B-B14F-4D97-AF65-F5344CB8AC3E}">
        <p14:creationId xmlns:p14="http://schemas.microsoft.com/office/powerpoint/2010/main" val="4017239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TotalTime>
  <Words>2799</Words>
  <Application>Microsoft Office PowerPoint</Application>
  <PresentationFormat>Widescreen</PresentationFormat>
  <Paragraphs>188</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Courier New</vt:lpstr>
      <vt:lpstr>Open Sans</vt:lpstr>
      <vt:lpstr>Open Sans SemiBold</vt:lpstr>
      <vt:lpstr>Proxima Nova Semibold</vt:lpstr>
      <vt:lpstr>Symbol</vt:lpstr>
      <vt:lpstr>Office Theme</vt:lpstr>
      <vt:lpstr>Initial Login Instructions</vt:lpstr>
      <vt:lpstr>Email Initiating Employee Performance Profile (EPP)</vt:lpstr>
      <vt:lpstr>Login Screen</vt:lpstr>
      <vt:lpstr>Landing Screen For Performance Reviews</vt:lpstr>
      <vt:lpstr>Employee Performance Profile – Page 1</vt:lpstr>
      <vt:lpstr>Performance Objectives Instructions</vt:lpstr>
      <vt:lpstr>Sample #1 Objective</vt:lpstr>
      <vt:lpstr>Sample #2 Objective</vt:lpstr>
      <vt:lpstr>Sample #3 Objective</vt:lpstr>
      <vt:lpstr>Description of Core Competencies</vt:lpstr>
      <vt:lpstr>Core Competency #1</vt:lpstr>
      <vt:lpstr>Core Competency #2</vt:lpstr>
      <vt:lpstr>Core Competency #3</vt:lpstr>
      <vt:lpstr>Core Competency #4</vt:lpstr>
      <vt:lpstr>Development Plan Description</vt:lpstr>
      <vt:lpstr>Development Goal Page</vt:lpstr>
      <vt:lpstr>Annual Performance Review Process</vt:lpstr>
      <vt:lpstr>Example Email to Supervisor for Review </vt:lpstr>
      <vt:lpstr>Example Email After Supervisor (Reviewer) Approval </vt:lpstr>
      <vt:lpstr>Final Steps- Meet with Employee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 Up Stuff</dc:title>
  <dc:creator>Reinson, Bill</dc:creator>
  <cp:lastModifiedBy>Mooney, Lisa</cp:lastModifiedBy>
  <cp:revision>93</cp:revision>
  <dcterms:created xsi:type="dcterms:W3CDTF">2025-08-25T11:55:36Z</dcterms:created>
  <dcterms:modified xsi:type="dcterms:W3CDTF">2026-01-29T16:12:22Z</dcterms:modified>
</cp:coreProperties>
</file>